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6" r:id="rId4"/>
    <p:sldId id="288" r:id="rId5"/>
    <p:sldId id="262" r:id="rId6"/>
    <p:sldId id="289" r:id="rId7"/>
    <p:sldId id="263" r:id="rId8"/>
    <p:sldId id="266" r:id="rId9"/>
    <p:sldId id="264" r:id="rId10"/>
    <p:sldId id="304" r:id="rId11"/>
    <p:sldId id="271" r:id="rId12"/>
    <p:sldId id="290" r:id="rId13"/>
    <p:sldId id="292" r:id="rId14"/>
    <p:sldId id="293" r:id="rId15"/>
    <p:sldId id="268" r:id="rId16"/>
    <p:sldId id="309" r:id="rId17"/>
    <p:sldId id="310" r:id="rId18"/>
    <p:sldId id="294" r:id="rId19"/>
    <p:sldId id="302" r:id="rId20"/>
    <p:sldId id="303" r:id="rId21"/>
    <p:sldId id="296" r:id="rId22"/>
    <p:sldId id="269" r:id="rId23"/>
    <p:sldId id="270" r:id="rId24"/>
    <p:sldId id="297" r:id="rId25"/>
    <p:sldId id="299" r:id="rId26"/>
    <p:sldId id="312" r:id="rId27"/>
    <p:sldId id="313" r:id="rId28"/>
    <p:sldId id="315" r:id="rId29"/>
    <p:sldId id="314" r:id="rId30"/>
    <p:sldId id="316" r:id="rId31"/>
    <p:sldId id="280" r:id="rId32"/>
    <p:sldId id="291" r:id="rId33"/>
    <p:sldId id="282" r:id="rId34"/>
    <p:sldId id="283" r:id="rId35"/>
    <p:sldId id="317" r:id="rId36"/>
    <p:sldId id="30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zi K." initials="FK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394"/>
    <a:srgbClr val="FAF2E1"/>
    <a:srgbClr val="D1DDD2"/>
    <a:srgbClr val="F7E8FE"/>
    <a:srgbClr val="9999FF"/>
    <a:srgbClr val="CC99FF"/>
    <a:srgbClr val="C9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4" autoAdjust="0"/>
    <p:restoredTop sz="93935" autoAdjust="0"/>
  </p:normalViewPr>
  <p:slideViewPr>
    <p:cSldViewPr snapToGrid="0">
      <p:cViewPr varScale="1">
        <p:scale>
          <a:sx n="73" d="100"/>
          <a:sy n="73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9E36-6714-4978-B3C6-90291BFFB691}" type="datetimeFigureOut">
              <a:rPr lang="en-US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D1E82-4FB3-4FD4-83CF-A4C1B5144BA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Theoretical frameworks address this, but those give big picture hypotheses.  For specific contrasts, how do we predict discriminability?</a:t>
            </a:r>
          </a:p>
          <a:p>
            <a:endParaRPr lang="en-US" dirty="0"/>
          </a:p>
          <a:p>
            <a:r>
              <a:rPr lang="en-US" dirty="0"/>
              <a:t>- Need for experimental methods to make specific predictions about how difficult it will be for foreign language learners to discriminate sounds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4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CE263-6041-46BA-8FF9-436D2C66A1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3540" indent="9525">
              <a:buChar char="•"/>
            </a:pPr>
            <a:r>
              <a:rPr lang="en-US" dirty="0"/>
              <a:t>Listeners categorize non-native sounds as L1 sounds and rate how good of an example it is of that native sound</a:t>
            </a:r>
          </a:p>
          <a:p>
            <a:pPr marL="383540" indent="9525">
              <a:buChar char="•"/>
            </a:pPr>
            <a:r>
              <a:rPr lang="en-US" dirty="0"/>
              <a:t>Relationship of non-native to native sounds typically reported as categorization types (Best, 1995; Best &amp; Tyler, 2007):</a:t>
            </a:r>
          </a:p>
          <a:p>
            <a:pPr marL="383540" indent="9525">
              <a:buChar char="•"/>
            </a:pPr>
            <a:r>
              <a:rPr lang="en-US" dirty="0"/>
              <a:t>Uncategorized =</a:t>
            </a:r>
            <a:r>
              <a:rPr lang="en-US" baseline="0" dirty="0"/>
              <a:t> </a:t>
            </a:r>
            <a:r>
              <a:rPr lang="en-US" dirty="0"/>
              <a:t>where one or</a:t>
            </a:r>
            <a:r>
              <a:rPr lang="en-US" baseline="0" dirty="0"/>
              <a:t> more non-native sounds were not categorized consistently enough as one L1 sound to meet some threshold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Harnsberger</a:t>
            </a:r>
            <a:r>
              <a:rPr lang="en-US" dirty="0"/>
              <a:t>: among SC assimilation types alone, accuracy scores on a discrimination task ranged from</a:t>
            </a:r>
            <a:r>
              <a:rPr lang="en-US" baseline="0" dirty="0"/>
              <a:t> 32% to 95%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5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02920-F28C-4D2D-9181-EA1C3A081AB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929-F7A8-4ACE-AF9D-0087F44BA18F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1848-B856-4FC1-A01A-CB176F6ED5D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5D03-080E-4FE5-8219-8E3E33405268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93902"/>
            <a:ext cx="510746" cy="404614"/>
          </a:xfrm>
        </p:spPr>
        <p:txBody>
          <a:bodyPr/>
          <a:lstStyle>
            <a:lvl1pPr algn="l">
              <a:defRPr sz="1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983713-B4B6-49CC-AAE9-BE50EB16C570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D92-AA36-43A5-9D48-E0E605EDB5D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7A57-8EF7-46E3-842E-14ED757AED28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DC0C-2870-4E37-85B9-B38D62CB6359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9995-C73E-4548-A2BD-0ADE163BAB70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3B7EE-1886-4A81-BC9F-D524008CF6C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C4EB96-D8BC-469C-8B61-0F2DBE0A8D2B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85819D-06C0-4007-865B-50B2CE22ACB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audio" Target="../media/media21.wav"/><Relationship Id="rId47" Type="http://schemas.microsoft.com/office/2007/relationships/media" Target="../media/media24.wav"/><Relationship Id="rId50" Type="http://schemas.openxmlformats.org/officeDocument/2006/relationships/audio" Target="../media/media25.wav"/><Relationship Id="rId55" Type="http://schemas.microsoft.com/office/2007/relationships/media" Target="../media/media28.wav"/><Relationship Id="rId63" Type="http://schemas.openxmlformats.org/officeDocument/2006/relationships/image" Target="../media/image12.GIF"/><Relationship Id="rId68" Type="http://schemas.openxmlformats.org/officeDocument/2006/relationships/image" Target="../media/image17.GIF"/><Relationship Id="rId76" Type="http://schemas.openxmlformats.org/officeDocument/2006/relationships/image" Target="../media/image25.GIF"/><Relationship Id="rId84" Type="http://schemas.openxmlformats.org/officeDocument/2006/relationships/image" Target="../media/image33.GIF"/><Relationship Id="rId7" Type="http://schemas.microsoft.com/office/2007/relationships/media" Target="../media/media4.wav"/><Relationship Id="rId71" Type="http://schemas.openxmlformats.org/officeDocument/2006/relationships/image" Target="../media/image20.GIF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9" Type="http://schemas.microsoft.com/office/2007/relationships/media" Target="../media/media15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45" Type="http://schemas.microsoft.com/office/2007/relationships/media" Target="../media/media23.wav"/><Relationship Id="rId53" Type="http://schemas.microsoft.com/office/2007/relationships/media" Target="../media/media27.wav"/><Relationship Id="rId58" Type="http://schemas.openxmlformats.org/officeDocument/2006/relationships/notesSlide" Target="../notesSlides/notesSlide9.xml"/><Relationship Id="rId66" Type="http://schemas.openxmlformats.org/officeDocument/2006/relationships/image" Target="../media/image15.GIF"/><Relationship Id="rId74" Type="http://schemas.openxmlformats.org/officeDocument/2006/relationships/image" Target="../media/image23.GIF"/><Relationship Id="rId79" Type="http://schemas.openxmlformats.org/officeDocument/2006/relationships/image" Target="../media/image28.GIF"/><Relationship Id="rId87" Type="http://schemas.openxmlformats.org/officeDocument/2006/relationships/image" Target="../media/image36.png"/><Relationship Id="rId5" Type="http://schemas.microsoft.com/office/2007/relationships/media" Target="../media/media3.wav"/><Relationship Id="rId61" Type="http://schemas.openxmlformats.org/officeDocument/2006/relationships/image" Target="../media/image10.GIF"/><Relationship Id="rId82" Type="http://schemas.openxmlformats.org/officeDocument/2006/relationships/image" Target="../media/image31.GIF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wav"/><Relationship Id="rId48" Type="http://schemas.openxmlformats.org/officeDocument/2006/relationships/audio" Target="../media/media24.wav"/><Relationship Id="rId56" Type="http://schemas.openxmlformats.org/officeDocument/2006/relationships/audio" Target="../media/media28.wav"/><Relationship Id="rId64" Type="http://schemas.openxmlformats.org/officeDocument/2006/relationships/image" Target="../media/image13.GIF"/><Relationship Id="rId69" Type="http://schemas.openxmlformats.org/officeDocument/2006/relationships/image" Target="../media/image18.GIF"/><Relationship Id="rId77" Type="http://schemas.openxmlformats.org/officeDocument/2006/relationships/image" Target="../media/image26.GIF"/><Relationship Id="rId8" Type="http://schemas.openxmlformats.org/officeDocument/2006/relationships/audio" Target="../media/media4.wav"/><Relationship Id="rId51" Type="http://schemas.microsoft.com/office/2007/relationships/media" Target="../media/media26.wav"/><Relationship Id="rId72" Type="http://schemas.openxmlformats.org/officeDocument/2006/relationships/image" Target="../media/image21.GIF"/><Relationship Id="rId80" Type="http://schemas.openxmlformats.org/officeDocument/2006/relationships/image" Target="../media/image29.GIF"/><Relationship Id="rId85" Type="http://schemas.openxmlformats.org/officeDocument/2006/relationships/image" Target="../media/image34.GIF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audio" Target="../media/media23.wav"/><Relationship Id="rId59" Type="http://schemas.openxmlformats.org/officeDocument/2006/relationships/image" Target="../media/image8.GIF"/><Relationship Id="rId67" Type="http://schemas.openxmlformats.org/officeDocument/2006/relationships/image" Target="../media/image16.GIF"/><Relationship Id="rId20" Type="http://schemas.openxmlformats.org/officeDocument/2006/relationships/audio" Target="../media/media10.wav"/><Relationship Id="rId41" Type="http://schemas.microsoft.com/office/2007/relationships/media" Target="../media/media21.wav"/><Relationship Id="rId54" Type="http://schemas.openxmlformats.org/officeDocument/2006/relationships/audio" Target="../media/media27.wav"/><Relationship Id="rId62" Type="http://schemas.openxmlformats.org/officeDocument/2006/relationships/image" Target="../media/image11.GIF"/><Relationship Id="rId70" Type="http://schemas.openxmlformats.org/officeDocument/2006/relationships/image" Target="../media/image19.GIF"/><Relationship Id="rId75" Type="http://schemas.openxmlformats.org/officeDocument/2006/relationships/image" Target="../media/image24.GIF"/><Relationship Id="rId83" Type="http://schemas.openxmlformats.org/officeDocument/2006/relationships/image" Target="../media/image32.GIF"/><Relationship Id="rId88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microsoft.com/office/2007/relationships/media" Target="../media/media25.wav"/><Relationship Id="rId57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31" Type="http://schemas.microsoft.com/office/2007/relationships/media" Target="../media/media16.wav"/><Relationship Id="rId44" Type="http://schemas.openxmlformats.org/officeDocument/2006/relationships/audio" Target="../media/media22.wav"/><Relationship Id="rId52" Type="http://schemas.openxmlformats.org/officeDocument/2006/relationships/audio" Target="../media/media26.wav"/><Relationship Id="rId60" Type="http://schemas.openxmlformats.org/officeDocument/2006/relationships/image" Target="../media/image9.GIF"/><Relationship Id="rId65" Type="http://schemas.openxmlformats.org/officeDocument/2006/relationships/image" Target="../media/image14.GIF"/><Relationship Id="rId73" Type="http://schemas.openxmlformats.org/officeDocument/2006/relationships/image" Target="../media/image22.GIF"/><Relationship Id="rId78" Type="http://schemas.openxmlformats.org/officeDocument/2006/relationships/image" Target="../media/image27.GIF"/><Relationship Id="rId81" Type="http://schemas.openxmlformats.org/officeDocument/2006/relationships/image" Target="../media/image30.GIF"/><Relationship Id="rId86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6" y="1788454"/>
            <a:ext cx="8361229" cy="2098226"/>
          </a:xfrm>
        </p:spPr>
        <p:txBody>
          <a:bodyPr/>
          <a:lstStyle/>
          <a:p>
            <a:r>
              <a:rPr lang="en-US" sz="3200" cap="none" dirty="0"/>
              <a:t>Non-Native Discrimination of Vowels, Consonants, and Phonemic Length Is Better Predicted By Perceptual Similarity Than By Perceptual Assimilation Category Types</a:t>
            </a:r>
            <a:endParaRPr lang="en-US" sz="1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619" y="4381365"/>
            <a:ext cx="9596761" cy="17982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Danielle Daidone, </a:t>
            </a:r>
            <a:r>
              <a:rPr lang="en-US" sz="2800"/>
              <a:t>Franziska Kruger, Ryan Lidster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4000" baseline="30000" dirty="0"/>
              <a:t>Indiana University</a:t>
            </a:r>
          </a:p>
          <a:p>
            <a:endParaRPr lang="en-US" sz="2400" dirty="0"/>
          </a:p>
          <a:p>
            <a:pPr algn="l"/>
            <a:r>
              <a:rPr lang="en-US" sz="2400" dirty="0"/>
              <a:t>New Sounds, </a:t>
            </a:r>
            <a:r>
              <a:rPr lang="en-US" sz="2400" dirty="0" err="1"/>
              <a:t>Waseda</a:t>
            </a:r>
            <a:r>
              <a:rPr lang="en-US" sz="2400" dirty="0"/>
              <a:t> University, Tokyo, August 31, 2019</a:t>
            </a:r>
          </a:p>
          <a:p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1D328-8022-4F60-9DE3-D62F7FFBFD90}"/>
              </a:ext>
            </a:extLst>
          </p:cNvPr>
          <p:cNvSpPr/>
          <p:nvPr/>
        </p:nvSpPr>
        <p:spPr>
          <a:xfrm>
            <a:off x="319595" y="1"/>
            <a:ext cx="3906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A766DE-F790-4709-9AE9-167E988BFAC9}"/>
              </a:ext>
            </a:extLst>
          </p:cNvPr>
          <p:cNvSpPr/>
          <p:nvPr/>
        </p:nvSpPr>
        <p:spPr>
          <a:xfrm>
            <a:off x="1082349" y="3858604"/>
            <a:ext cx="5069876" cy="22023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BDC1DE-C8F6-4EFB-A3E4-93A0B6CF3365}"/>
              </a:ext>
            </a:extLst>
          </p:cNvPr>
          <p:cNvSpPr/>
          <p:nvPr/>
        </p:nvSpPr>
        <p:spPr>
          <a:xfrm>
            <a:off x="6720658" y="3858604"/>
            <a:ext cx="5015621" cy="220234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1170C-1251-4335-8421-B0E89F15918D}"/>
              </a:ext>
            </a:extLst>
          </p:cNvPr>
          <p:cNvSpPr/>
          <p:nvPr/>
        </p:nvSpPr>
        <p:spPr>
          <a:xfrm>
            <a:off x="6720659" y="1618861"/>
            <a:ext cx="5015621" cy="22023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0E7BC-78D9-41D0-9263-94DFFC37C55F}"/>
              </a:ext>
            </a:extLst>
          </p:cNvPr>
          <p:cNvSpPr/>
          <p:nvPr/>
        </p:nvSpPr>
        <p:spPr>
          <a:xfrm>
            <a:off x="1082351" y="1618861"/>
            <a:ext cx="5069874" cy="22023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77" y="1639861"/>
            <a:ext cx="5049148" cy="17891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>
                <a:solidFill>
                  <a:srgbClr val="191B0E"/>
                </a:solidFill>
                <a:latin typeface="Franklin Gothic Book"/>
              </a:rPr>
              <a:t>German vowel contrasts</a:t>
            </a:r>
            <a:r>
              <a:rPr lang="en-US" dirty="0">
                <a:solidFill>
                  <a:srgbClr val="191B0E"/>
                </a:solidFill>
                <a:latin typeface="Franklin Gothic Book"/>
              </a:rPr>
              <a:t>: </a:t>
            </a: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11 contrasts</a:t>
            </a:r>
            <a:endParaRPr lang="en-US" dirty="0">
              <a:solidFill>
                <a:srgbClr val="191B0E"/>
              </a:solidFill>
              <a:latin typeface="Franklin Gothic Book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2 contexts: </a:t>
            </a:r>
            <a:r>
              <a:rPr lang="en-US" sz="1800" dirty="0"/>
              <a:t>/</a:t>
            </a:r>
            <a:r>
              <a:rPr lang="en-US" sz="1800" dirty="0" err="1"/>
              <a:t>ʃt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t</a:t>
            </a:r>
            <a:r>
              <a:rPr lang="en-US" sz="1800" dirty="0"/>
              <a:t>/, /</a:t>
            </a:r>
            <a:r>
              <a:rPr lang="en-US" sz="1800" dirty="0" err="1"/>
              <a:t>sk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k</a:t>
            </a:r>
            <a:r>
              <a:rPr lang="en-US" sz="1800" dirty="0"/>
              <a:t>/ (e.g., </a:t>
            </a:r>
            <a:r>
              <a:rPr lang="en-US" sz="1800" dirty="0" err="1"/>
              <a:t>sk</a:t>
            </a:r>
            <a:r>
              <a:rPr lang="en-US" sz="1800" b="1" dirty="0" err="1">
                <a:solidFill>
                  <a:srgbClr val="FF0000"/>
                </a:solidFill>
              </a:rPr>
              <a:t>u</a:t>
            </a:r>
            <a:r>
              <a:rPr lang="en-US" sz="1800" dirty="0" err="1"/>
              <a:t>k-sk</a:t>
            </a:r>
            <a:r>
              <a:rPr lang="en-US" sz="1800" b="1" dirty="0" err="1">
                <a:solidFill>
                  <a:srgbClr val="FF0000"/>
                </a:solidFill>
              </a:rPr>
              <a:t>y</a:t>
            </a:r>
            <a:r>
              <a:rPr lang="en-US" sz="1800" dirty="0" err="1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i="0" dirty="0">
              <a:solidFill>
                <a:srgbClr val="191B0E"/>
              </a:solidFill>
              <a:latin typeface="Franklin Gothic Book"/>
            </a:endParaRPr>
          </a:p>
          <a:p>
            <a:pPr marL="383540" indent="-383540"/>
            <a:endParaRPr lang="en-US" sz="2400" i="0" dirty="0">
              <a:solidFill>
                <a:srgbClr val="191B0E"/>
              </a:solidFill>
              <a:latin typeface="Franklin Gothic Book"/>
            </a:endParaRPr>
          </a:p>
          <a:p>
            <a:pPr marL="383540" indent="-383540"/>
            <a:endParaRPr lang="en-US" sz="1300" i="0" dirty="0">
              <a:solidFill>
                <a:srgbClr val="191B0E"/>
              </a:solidFill>
              <a:latin typeface="Franklin Gothic Book"/>
            </a:endParaRPr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6EF6D2-79BE-4412-9D20-1AEB8693967A}"/>
              </a:ext>
            </a:extLst>
          </p:cNvPr>
          <p:cNvSpPr txBox="1">
            <a:spLocks/>
          </p:cNvSpPr>
          <p:nvPr/>
        </p:nvSpPr>
        <p:spPr>
          <a:xfrm>
            <a:off x="6739662" y="1639862"/>
            <a:ext cx="4996618" cy="2020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b="1" u="sng" dirty="0">
                <a:solidFill>
                  <a:srgbClr val="191B0E"/>
                </a:solidFill>
                <a:latin typeface="Franklin Gothic Book"/>
              </a:rPr>
              <a:t>Finnish vowels</a:t>
            </a:r>
            <a:r>
              <a:rPr lang="en-US" dirty="0">
                <a:solidFill>
                  <a:srgbClr val="191B0E"/>
                </a:solidFill>
                <a:latin typeface="Franklin Gothic Book"/>
              </a:rPr>
              <a:t>: </a:t>
            </a: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10 contrasts</a:t>
            </a:r>
            <a:endParaRPr lang="en-US" dirty="0">
              <a:solidFill>
                <a:srgbClr val="191B0E"/>
              </a:solidFill>
              <a:latin typeface="Franklin Gothic Book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2 contexts: /</a:t>
            </a:r>
            <a:r>
              <a:rPr lang="en-US" sz="1800" dirty="0" err="1"/>
              <a:t>t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h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t</a:t>
            </a:r>
            <a:r>
              <a:rPr lang="en-US" sz="1800" dirty="0"/>
              <a:t>/, /</a:t>
            </a:r>
            <a:r>
              <a:rPr lang="en-US" sz="1800" dirty="0" err="1"/>
              <a:t>k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h</a:t>
            </a:r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dirty="0" err="1"/>
              <a:t>k</a:t>
            </a:r>
            <a:r>
              <a:rPr lang="en-US" sz="1800" dirty="0"/>
              <a:t>/ (e.g., </a:t>
            </a:r>
            <a:r>
              <a:rPr lang="en-US" sz="1800" dirty="0" err="1"/>
              <a:t>t</a:t>
            </a:r>
            <a:r>
              <a:rPr lang="en-US" sz="1800" b="1" dirty="0" err="1">
                <a:solidFill>
                  <a:srgbClr val="FF0000"/>
                </a:solidFill>
              </a:rPr>
              <a:t>u</a:t>
            </a:r>
            <a:r>
              <a:rPr lang="en-US" sz="1800" dirty="0" err="1"/>
              <a:t>h</a:t>
            </a:r>
            <a:r>
              <a:rPr lang="en-US" sz="1800" b="1" dirty="0" err="1">
                <a:solidFill>
                  <a:srgbClr val="FF0000"/>
                </a:solidFill>
              </a:rPr>
              <a:t>u</a:t>
            </a:r>
            <a:r>
              <a:rPr lang="en-US" sz="1800" dirty="0" err="1"/>
              <a:t>t-t</a:t>
            </a:r>
            <a:r>
              <a:rPr lang="en-US" sz="1800" b="1" dirty="0" err="1">
                <a:solidFill>
                  <a:srgbClr val="FF0000"/>
                </a:solidFill>
              </a:rPr>
              <a:t>y</a:t>
            </a:r>
            <a:r>
              <a:rPr lang="en-US" sz="1800" dirty="0" err="1"/>
              <a:t>h</a:t>
            </a:r>
            <a:r>
              <a:rPr lang="en-US" sz="1800" b="1" dirty="0" err="1">
                <a:solidFill>
                  <a:srgbClr val="FF0000"/>
                </a:solidFill>
              </a:rPr>
              <a:t>y</a:t>
            </a:r>
            <a:r>
              <a:rPr lang="en-US" sz="1800" dirty="0" err="1"/>
              <a:t>t</a:t>
            </a:r>
            <a:r>
              <a:rPr lang="en-US" sz="1800" dirty="0"/>
              <a:t>)</a:t>
            </a:r>
            <a:endParaRPr lang="en-US" sz="1300" i="0" dirty="0">
              <a:solidFill>
                <a:srgbClr val="191B0E"/>
              </a:solidFill>
              <a:latin typeface="Franklin Gothic Book"/>
            </a:endParaRPr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EEA4ED-AABF-406C-A18F-C7FF3A37F13F}"/>
              </a:ext>
            </a:extLst>
          </p:cNvPr>
          <p:cNvSpPr txBox="1">
            <a:spLocks/>
          </p:cNvSpPr>
          <p:nvPr/>
        </p:nvSpPr>
        <p:spPr>
          <a:xfrm>
            <a:off x="1082349" y="3960087"/>
            <a:ext cx="5069876" cy="2212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b="1" u="sng" dirty="0">
                <a:solidFill>
                  <a:srgbClr val="191B0E"/>
                </a:solidFill>
                <a:latin typeface="Franklin Gothic Book"/>
              </a:rPr>
              <a:t>Arabic consonants:</a:t>
            </a:r>
            <a:r>
              <a:rPr lang="en-US" b="1" dirty="0">
                <a:solidFill>
                  <a:srgbClr val="191B0E"/>
                </a:solidFill>
                <a:latin typeface="Franklin Gothic Book"/>
              </a:rPr>
              <a:t> </a:t>
            </a: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10 contrasts</a:t>
            </a:r>
          </a:p>
          <a:p>
            <a:pPr marL="0" indent="0">
              <a:buNone/>
            </a:pPr>
            <a:r>
              <a:rPr lang="en-US" sz="1800" i="0" dirty="0">
                <a:solidFill>
                  <a:srgbClr val="191B0E"/>
                </a:solidFill>
                <a:latin typeface="Franklin Gothic Book"/>
              </a:rPr>
              <a:t>3 contexts: /</a:t>
            </a:r>
            <a:r>
              <a:rPr lang="en-US" sz="1800" dirty="0" err="1">
                <a:solidFill>
                  <a:srgbClr val="191B0E"/>
                </a:solidFill>
              </a:rPr>
              <a:t>ta</a:t>
            </a:r>
            <a:r>
              <a:rPr lang="en-US" sz="1800" b="1" dirty="0" err="1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191B0E"/>
                </a:solidFill>
              </a:rPr>
              <a:t>a</a:t>
            </a:r>
            <a:r>
              <a:rPr lang="en-US" sz="1800" dirty="0">
                <a:solidFill>
                  <a:srgbClr val="191B0E"/>
                </a:solidFill>
              </a:rPr>
              <a:t>/</a:t>
            </a:r>
            <a:r>
              <a:rPr lang="en-US" sz="1800" i="0" dirty="0">
                <a:solidFill>
                  <a:srgbClr val="191B0E"/>
                </a:solidFill>
                <a:latin typeface="Franklin Gothic Book"/>
              </a:rPr>
              <a:t>, /</a:t>
            </a:r>
            <a:r>
              <a:rPr lang="en-US" sz="1800" i="0" dirty="0" err="1">
                <a:solidFill>
                  <a:srgbClr val="191B0E"/>
                </a:solidFill>
                <a:latin typeface="Franklin Gothic Book"/>
              </a:rPr>
              <a:t>ti</a:t>
            </a:r>
            <a:r>
              <a:rPr lang="en-US" sz="1800" b="1" dirty="0" err="1">
                <a:solidFill>
                  <a:srgbClr val="FF0000"/>
                </a:solidFill>
              </a:rPr>
              <a:t>C</a:t>
            </a:r>
            <a:r>
              <a:rPr lang="en-US" sz="1800" i="0" dirty="0" err="1">
                <a:solidFill>
                  <a:srgbClr val="191B0E"/>
                </a:solidFill>
                <a:latin typeface="Franklin Gothic Book"/>
              </a:rPr>
              <a:t>i</a:t>
            </a:r>
            <a:r>
              <a:rPr lang="en-US" sz="1800" i="0" dirty="0">
                <a:solidFill>
                  <a:srgbClr val="191B0E"/>
                </a:solidFill>
                <a:latin typeface="Franklin Gothic Book"/>
              </a:rPr>
              <a:t>/, /</a:t>
            </a:r>
            <a:r>
              <a:rPr lang="en-US" sz="1800" i="0" dirty="0" err="1">
                <a:solidFill>
                  <a:srgbClr val="191B0E"/>
                </a:solidFill>
                <a:latin typeface="Franklin Gothic Book"/>
              </a:rPr>
              <a:t>tu</a:t>
            </a:r>
            <a:r>
              <a:rPr lang="en-US" sz="1800" b="1" i="0" dirty="0" err="1">
                <a:solidFill>
                  <a:srgbClr val="FF0000"/>
                </a:solidFill>
                <a:latin typeface="Franklin Gothic Book"/>
              </a:rPr>
              <a:t>C</a:t>
            </a:r>
            <a:r>
              <a:rPr lang="en-US" sz="1800" i="0" dirty="0" err="1">
                <a:solidFill>
                  <a:srgbClr val="191B0E"/>
                </a:solidFill>
                <a:latin typeface="Franklin Gothic Book"/>
              </a:rPr>
              <a:t>u</a:t>
            </a:r>
            <a:r>
              <a:rPr lang="en-US" sz="1800" i="0" dirty="0">
                <a:solidFill>
                  <a:srgbClr val="191B0E"/>
                </a:solidFill>
                <a:latin typeface="Franklin Gothic Book"/>
              </a:rPr>
              <a:t>/ </a:t>
            </a:r>
            <a:r>
              <a:rPr lang="en-US" sz="1800" dirty="0"/>
              <a:t>(e.g., ta</a:t>
            </a:r>
            <a:r>
              <a:rPr lang="en-US" sz="1800" b="1" dirty="0">
                <a:solidFill>
                  <a:srgbClr val="FF0000"/>
                </a:solidFill>
              </a:rPr>
              <a:t>k</a:t>
            </a:r>
            <a:r>
              <a:rPr lang="en-US" sz="1800" dirty="0"/>
              <a:t>a-</a:t>
            </a:r>
            <a:r>
              <a:rPr lang="en-US" sz="1800" dirty="0" err="1"/>
              <a:t>ta</a:t>
            </a:r>
            <a:r>
              <a:rPr lang="en-US" sz="1800" b="1" dirty="0" err="1">
                <a:solidFill>
                  <a:srgbClr val="FF0000"/>
                </a:solidFill>
              </a:rPr>
              <a:t>q</a:t>
            </a:r>
            <a:r>
              <a:rPr lang="en-US" sz="1800" dirty="0" err="1"/>
              <a:t>a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4AE5AF-BDF3-4074-8E2A-700196288519}"/>
              </a:ext>
            </a:extLst>
          </p:cNvPr>
          <p:cNvSpPr txBox="1">
            <a:spLocks/>
          </p:cNvSpPr>
          <p:nvPr/>
        </p:nvSpPr>
        <p:spPr>
          <a:xfrm>
            <a:off x="6739661" y="3960087"/>
            <a:ext cx="4996617" cy="2202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b="1" u="sng" dirty="0">
                <a:solidFill>
                  <a:srgbClr val="191B0E"/>
                </a:solidFill>
                <a:latin typeface="Franklin Gothic Book"/>
              </a:rPr>
              <a:t>Finnish length </a:t>
            </a:r>
            <a:r>
              <a:rPr lang="en-US" dirty="0">
                <a:solidFill>
                  <a:srgbClr val="191B0E"/>
                </a:solidFill>
                <a:latin typeface="Franklin Gothic Book"/>
              </a:rPr>
              <a:t>: 8</a:t>
            </a:r>
            <a:r>
              <a:rPr lang="en-US" dirty="0">
                <a:latin typeface="Franklin Gothic Book"/>
              </a:rPr>
              <a:t> contrasts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91B0E"/>
                </a:solidFill>
              </a:rPr>
              <a:t>3 contexts: /</a:t>
            </a:r>
            <a:r>
              <a:rPr lang="en-US" sz="1800" dirty="0" err="1">
                <a:solidFill>
                  <a:srgbClr val="191B0E"/>
                </a:solidFill>
              </a:rPr>
              <a:t>pata</a:t>
            </a:r>
            <a:r>
              <a:rPr lang="en-US" sz="1800" dirty="0">
                <a:solidFill>
                  <a:srgbClr val="191B0E"/>
                </a:solidFill>
              </a:rPr>
              <a:t>/, /</a:t>
            </a:r>
            <a:r>
              <a:rPr lang="en-US" sz="1800" dirty="0" err="1">
                <a:solidFill>
                  <a:srgbClr val="191B0E"/>
                </a:solidFill>
              </a:rPr>
              <a:t>tiki</a:t>
            </a:r>
            <a:r>
              <a:rPr lang="en-US" sz="1800" dirty="0">
                <a:solidFill>
                  <a:srgbClr val="191B0E"/>
                </a:solidFill>
              </a:rPr>
              <a:t>/, /</a:t>
            </a:r>
            <a:r>
              <a:rPr lang="en-US" sz="1800" dirty="0" err="1">
                <a:solidFill>
                  <a:srgbClr val="191B0E"/>
                </a:solidFill>
              </a:rPr>
              <a:t>kupu</a:t>
            </a:r>
            <a:r>
              <a:rPr lang="en-US" sz="1800" dirty="0">
                <a:solidFill>
                  <a:srgbClr val="191B0E"/>
                </a:solidFill>
              </a:rPr>
              <a:t>/ (e.g., </a:t>
            </a:r>
            <a:r>
              <a:rPr lang="en-US" sz="1800" dirty="0" err="1">
                <a:solidFill>
                  <a:srgbClr val="191B0E"/>
                </a:solidFill>
              </a:rPr>
              <a:t>pa</a:t>
            </a:r>
            <a:r>
              <a:rPr lang="en-US" sz="1800" b="1" dirty="0" err="1">
                <a:solidFill>
                  <a:srgbClr val="FF0000"/>
                </a:solidFill>
              </a:rPr>
              <a:t>t</a:t>
            </a:r>
            <a:r>
              <a:rPr lang="en-US" sz="1800" dirty="0" err="1">
                <a:solidFill>
                  <a:srgbClr val="191B0E"/>
                </a:solidFill>
              </a:rPr>
              <a:t>a-pa</a:t>
            </a:r>
            <a:r>
              <a:rPr lang="en-US" sz="1800" b="1" dirty="0" err="1">
                <a:solidFill>
                  <a:srgbClr val="FF0000"/>
                </a:solidFill>
              </a:rPr>
              <a:t>tt</a:t>
            </a:r>
            <a:r>
              <a:rPr lang="en-US" sz="1800" dirty="0" err="1">
                <a:solidFill>
                  <a:srgbClr val="191B0E"/>
                </a:solidFill>
              </a:rPr>
              <a:t>a</a:t>
            </a:r>
            <a:r>
              <a:rPr lang="en-US" sz="1800" dirty="0">
                <a:solidFill>
                  <a:srgbClr val="191B0E"/>
                </a:solidFill>
              </a:rPr>
              <a:t>)</a:t>
            </a:r>
            <a:endParaRPr lang="en-US" sz="1800" i="0" dirty="0">
              <a:solidFill>
                <a:srgbClr val="191B0E"/>
              </a:solidFill>
              <a:latin typeface="Franklin Gothic Book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B1F03F-6DFD-4195-A464-97A7D3C11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07551"/>
              </p:ext>
            </p:extLst>
          </p:nvPr>
        </p:nvGraphicFramePr>
        <p:xfrm>
          <a:off x="1806913" y="2442463"/>
          <a:ext cx="2886359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73">
                  <a:extLst>
                    <a:ext uri="{9D8B030D-6E8A-4147-A177-3AD203B41FA5}">
                      <a16:colId xmlns:a16="http://schemas.microsoft.com/office/drawing/2014/main" val="696768785"/>
                    </a:ext>
                  </a:extLst>
                </a:gridCol>
                <a:gridCol w="964420">
                  <a:extLst>
                    <a:ext uri="{9D8B030D-6E8A-4147-A177-3AD203B41FA5}">
                      <a16:colId xmlns:a16="http://schemas.microsoft.com/office/drawing/2014/main" val="2344375294"/>
                    </a:ext>
                  </a:extLst>
                </a:gridCol>
                <a:gridCol w="805003">
                  <a:extLst>
                    <a:ext uri="{9D8B030D-6E8A-4147-A177-3AD203B41FA5}">
                      <a16:colId xmlns:a16="http://schemas.microsoft.com/office/drawing/2014/main" val="3250928001"/>
                    </a:ext>
                  </a:extLst>
                </a:gridCol>
                <a:gridCol w="703163">
                  <a:extLst>
                    <a:ext uri="{9D8B030D-6E8A-4147-A177-3AD203B41FA5}">
                      <a16:colId xmlns:a16="http://schemas.microsoft.com/office/drawing/2014/main" val="3393853443"/>
                    </a:ext>
                  </a:extLst>
                </a:gridCol>
              </a:tblGrid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~ 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 ~ ɛ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6960060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~ 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 ~ 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4244251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~ 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~ ɛ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306794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~ 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~ 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085440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~ 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5404590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90838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92F130-017F-46DF-BA8B-5EC1551E8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33323"/>
              </p:ext>
            </p:extLst>
          </p:nvPr>
        </p:nvGraphicFramePr>
        <p:xfrm>
          <a:off x="7589945" y="2597710"/>
          <a:ext cx="288635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15">
                  <a:extLst>
                    <a:ext uri="{9D8B030D-6E8A-4147-A177-3AD203B41FA5}">
                      <a16:colId xmlns:a16="http://schemas.microsoft.com/office/drawing/2014/main" val="696768785"/>
                    </a:ext>
                  </a:extLst>
                </a:gridCol>
                <a:gridCol w="1170778">
                  <a:extLst>
                    <a:ext uri="{9D8B030D-6E8A-4147-A177-3AD203B41FA5}">
                      <a16:colId xmlns:a16="http://schemas.microsoft.com/office/drawing/2014/main" val="2344375294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50928001"/>
                    </a:ext>
                  </a:extLst>
                </a:gridCol>
                <a:gridCol w="1116280">
                  <a:extLst>
                    <a:ext uri="{9D8B030D-6E8A-4147-A177-3AD203B41FA5}">
                      <a16:colId xmlns:a16="http://schemas.microsoft.com/office/drawing/2014/main" val="3393853443"/>
                    </a:ext>
                  </a:extLst>
                </a:gridCol>
              </a:tblGrid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~ 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 ~ ɑ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6960060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~ 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ɑ ~ 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4244251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~ 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~ æ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306794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~ 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~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085440"/>
                  </a:ext>
                </a:extLst>
              </a:tr>
              <a:tr h="197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~ 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ɑ ~ 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540459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82012F-1358-40EC-8AAE-72B124C1A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15940"/>
              </p:ext>
            </p:extLst>
          </p:nvPr>
        </p:nvGraphicFramePr>
        <p:xfrm>
          <a:off x="1801780" y="4857008"/>
          <a:ext cx="2891492" cy="109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312">
                  <a:extLst>
                    <a:ext uri="{9D8B030D-6E8A-4147-A177-3AD203B41FA5}">
                      <a16:colId xmlns:a16="http://schemas.microsoft.com/office/drawing/2014/main" val="127790970"/>
                    </a:ext>
                  </a:extLst>
                </a:gridCol>
                <a:gridCol w="1022434">
                  <a:extLst>
                    <a:ext uri="{9D8B030D-6E8A-4147-A177-3AD203B41FA5}">
                      <a16:colId xmlns:a16="http://schemas.microsoft.com/office/drawing/2014/main" val="2614304780"/>
                    </a:ext>
                  </a:extLst>
                </a:gridCol>
                <a:gridCol w="722873">
                  <a:extLst>
                    <a:ext uri="{9D8B030D-6E8A-4147-A177-3AD203B41FA5}">
                      <a16:colId xmlns:a16="http://schemas.microsoft.com/office/drawing/2014/main" val="2185006087"/>
                    </a:ext>
                  </a:extLst>
                </a:gridCol>
                <a:gridCol w="722873">
                  <a:extLst>
                    <a:ext uri="{9D8B030D-6E8A-4147-A177-3AD203B41FA5}">
                      <a16:colId xmlns:a16="http://schemas.microsoft.com/office/drawing/2014/main" val="2596817166"/>
                    </a:ext>
                  </a:extLst>
                </a:gridCol>
              </a:tblGrid>
              <a:tr h="2180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~ q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~ x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0246798"/>
                  </a:ext>
                </a:extLst>
              </a:tr>
              <a:tr h="2180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~ ʕ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ɣ ~ ʕ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8334506"/>
                  </a:ext>
                </a:extLst>
              </a:tr>
              <a:tr h="2180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~ ɣ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ħ ~ x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681571"/>
                  </a:ext>
                </a:extLst>
              </a:tr>
              <a:tr h="2180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ʕ ~ ʔ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~ h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9791135"/>
                  </a:ext>
                </a:extLst>
              </a:tr>
              <a:tr h="2180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~ 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~ ħ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54537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C1EAF3-EF5E-446B-9BA9-2B2F917BD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54763"/>
              </p:ext>
            </p:extLst>
          </p:nvPr>
        </p:nvGraphicFramePr>
        <p:xfrm>
          <a:off x="7092583" y="4930445"/>
          <a:ext cx="4040879" cy="94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543">
                  <a:extLst>
                    <a:ext uri="{9D8B030D-6E8A-4147-A177-3AD203B41FA5}">
                      <a16:colId xmlns:a16="http://schemas.microsoft.com/office/drawing/2014/main" val="2710921351"/>
                    </a:ext>
                  </a:extLst>
                </a:gridCol>
                <a:gridCol w="1451254">
                  <a:extLst>
                    <a:ext uri="{9D8B030D-6E8A-4147-A177-3AD203B41FA5}">
                      <a16:colId xmlns:a16="http://schemas.microsoft.com/office/drawing/2014/main" val="2061735991"/>
                    </a:ext>
                  </a:extLst>
                </a:gridCol>
                <a:gridCol w="286903">
                  <a:extLst>
                    <a:ext uri="{9D8B030D-6E8A-4147-A177-3AD203B41FA5}">
                      <a16:colId xmlns:a16="http://schemas.microsoft.com/office/drawing/2014/main" val="126235811"/>
                    </a:ext>
                  </a:extLst>
                </a:gridCol>
                <a:gridCol w="1983179">
                  <a:extLst>
                    <a:ext uri="{9D8B030D-6E8A-4147-A177-3AD203B41FA5}">
                      <a16:colId xmlns:a16="http://schemas.microsoft.com/office/drawing/2014/main" val="264526937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cVcV-cVccV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cVccVV-cVVcVV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2765705223"/>
                  </a:ext>
                </a:extLst>
              </a:tr>
              <a:tr h="2166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cVcV-cVVcV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cVVcV-cVVccV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410639429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cVccV-cVVcV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cVVcVV-cVVccVV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332858424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cVVcV-cVcVV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cVVccV-cVVccVV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15311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00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4" y="1860539"/>
            <a:ext cx="4592527" cy="4177280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the vowel that is most similar to the one you heard. Then decide how similar or different the vowel was.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Familiarization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Training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Check</a:t>
            </a:r>
          </a:p>
          <a:p>
            <a:r>
              <a:rPr lang="en-US" sz="1800" dirty="0"/>
              <a:t>Conducted in </a:t>
            </a:r>
            <a:r>
              <a:rPr lang="en-US" sz="1800" dirty="0" err="1"/>
              <a:t>Praat</a:t>
            </a:r>
            <a:r>
              <a:rPr lang="en-US" sz="1800" dirty="0"/>
              <a:t> or </a:t>
            </a:r>
            <a:r>
              <a:rPr lang="en-US" sz="1800" dirty="0" err="1"/>
              <a:t>jsPsych</a:t>
            </a:r>
            <a:r>
              <a:rPr lang="en-US" sz="1800" dirty="0"/>
              <a:t>, depending on the experiment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Perceptual Assimilation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t="14293" r="3830" b="4110"/>
          <a:stretch/>
        </p:blipFill>
        <p:spPr>
          <a:xfrm>
            <a:off x="5409491" y="1709166"/>
            <a:ext cx="6671672" cy="37738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219" t="22483" r="4914" b="4376"/>
          <a:stretch/>
        </p:blipFill>
        <p:spPr>
          <a:xfrm>
            <a:off x="5492013" y="2086143"/>
            <a:ext cx="6515260" cy="3386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1453" t="21457" r="4296" b="4590"/>
          <a:stretch/>
        </p:blipFill>
        <p:spPr>
          <a:xfrm>
            <a:off x="5506907" y="2020961"/>
            <a:ext cx="6574256" cy="34520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78753" cy="1485900"/>
          </a:xfrm>
        </p:spPr>
        <p:txBody>
          <a:bodyPr>
            <a:normAutofit/>
          </a:bodyPr>
          <a:lstStyle/>
          <a:p>
            <a:r>
              <a:rPr lang="en-US" sz="3600" dirty="0"/>
              <a:t>Results: Perceptual Assimilation (German Vowels)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594" y="1544125"/>
          <a:ext cx="9712965" cy="461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531">
                  <a:extLst>
                    <a:ext uri="{9D8B030D-6E8A-4147-A177-3AD203B41FA5}">
                      <a16:colId xmlns:a16="http://schemas.microsoft.com/office/drawing/2014/main" val="3435488200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255486936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62995970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32525084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375138737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404550886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3558674203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16426944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608861855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447396270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741555225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7561286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51266692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998880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664383527"/>
                    </a:ext>
                  </a:extLst>
                </a:gridCol>
              </a:tblGrid>
              <a:tr h="379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Combined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AE Vowel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33581"/>
                  </a:ext>
                </a:extLst>
              </a:tr>
              <a:tr h="3947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hid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hey</a:t>
                      </a:r>
                    </a:p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eɪ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head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ɛ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huh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her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ɝ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ɑ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haw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ɔ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hoe</a:t>
                      </a:r>
                    </a:p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oʊ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hood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ʊ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who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33545"/>
                  </a:ext>
                </a:extLst>
              </a:tr>
              <a:tr h="3795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German Vowel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92.5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97238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69.9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56576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46.9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73069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ɛ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70521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45.9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93769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35.8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37.9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63242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61.5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049268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77.6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19807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97704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67.4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5742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46AFF0-EC87-485A-9C08-9319B483065F}"/>
              </a:ext>
            </a:extLst>
          </p:cNvPr>
          <p:cNvSpPr/>
          <p:nvPr/>
        </p:nvSpPr>
        <p:spPr>
          <a:xfrm>
            <a:off x="3234813" y="2644877"/>
            <a:ext cx="796413" cy="589936"/>
          </a:xfrm>
          <a:prstGeom prst="ellipse">
            <a:avLst/>
          </a:prstGeom>
          <a:solidFill>
            <a:srgbClr val="E28394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A3195-592A-486B-BA50-458AFA11DD1B}"/>
              </a:ext>
            </a:extLst>
          </p:cNvPr>
          <p:cNvSpPr/>
          <p:nvPr/>
        </p:nvSpPr>
        <p:spPr>
          <a:xfrm>
            <a:off x="4537587" y="3429000"/>
            <a:ext cx="796413" cy="589936"/>
          </a:xfrm>
          <a:prstGeom prst="ellipse">
            <a:avLst/>
          </a:prstGeom>
          <a:solidFill>
            <a:srgbClr val="E28394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C9FB-85B3-406F-A217-BC61B6C5DEB0}"/>
              </a:ext>
            </a:extLst>
          </p:cNvPr>
          <p:cNvSpPr txBox="1"/>
          <p:nvPr/>
        </p:nvSpPr>
        <p:spPr>
          <a:xfrm>
            <a:off x="5584438" y="2522193"/>
            <a:ext cx="565383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With 50% threshold: Two-Category</a:t>
            </a:r>
          </a:p>
          <a:p>
            <a:r>
              <a:rPr lang="en-US" sz="2000" dirty="0"/>
              <a:t>With 70% threshold: Categorized-Uncategorized</a:t>
            </a:r>
          </a:p>
          <a:p>
            <a:r>
              <a:rPr lang="en-US" sz="2000" dirty="0"/>
              <a:t>With 90% threshold: Uncategorized-Uncategorized</a:t>
            </a:r>
          </a:p>
        </p:txBody>
      </p:sp>
    </p:spTree>
    <p:extLst>
      <p:ext uri="{BB962C8B-B14F-4D97-AF65-F5344CB8AC3E}">
        <p14:creationId xmlns:p14="http://schemas.microsoft.com/office/powerpoint/2010/main" val="26665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485900"/>
          </a:xfrm>
        </p:spPr>
        <p:txBody>
          <a:bodyPr/>
          <a:lstStyle/>
          <a:p>
            <a:r>
              <a:rPr lang="en-US" dirty="0"/>
              <a:t>Calculating Overlap Scores (Levy, 2009)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594" y="4148222"/>
            <a:ext cx="9601200" cy="238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How similarly were German vowels categorized overall</a:t>
            </a:r>
          </a:p>
          <a:p>
            <a:pPr lvl="1"/>
            <a:r>
              <a:rPr lang="en-US" sz="2400" dirty="0">
                <a:latin typeface="+mj-lt"/>
                <a:cs typeface="Times New Roman" panose="02020603050405020304" pitchFamily="18" charset="0"/>
              </a:rPr>
              <a:t>Example: /ɪ/~/e/ </a:t>
            </a: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533082"/>
              </p:ext>
            </p:extLst>
          </p:nvPr>
        </p:nvGraphicFramePr>
        <p:xfrm>
          <a:off x="1371594" y="1982921"/>
          <a:ext cx="8961120" cy="1533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4354882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25548693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299597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325250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7513873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455088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586742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6426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0886185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4473962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415552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756128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266692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9988801"/>
                    </a:ext>
                  </a:extLst>
                </a:gridCol>
              </a:tblGrid>
              <a:tr h="379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Combined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AE Vowel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33581"/>
                  </a:ext>
                </a:extLst>
              </a:tr>
              <a:tr h="3947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hid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ɪ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hey</a:t>
                      </a:r>
                    </a:p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eɪ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head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ɛ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huh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her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ɝ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ɑ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haw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hoe</a:t>
                      </a:r>
                    </a:p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oʊ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hood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who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33545"/>
                  </a:ext>
                </a:extLst>
              </a:tr>
              <a:tr h="379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German Vowel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619807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8977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39028" y="2743846"/>
            <a:ext cx="7699733" cy="790575"/>
          </a:xfrm>
          <a:prstGeom prst="round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910048" y="2422539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537982" y="2427991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75926" y="2428971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955205" y="2425945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312270" y="2433090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676471" y="2425944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033536" y="2431304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390601" y="2438449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54802" y="2431303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4731" y="2425945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61796" y="2433090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825997" y="2425944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62040" y="4610482"/>
            <a:ext cx="298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 4.2 + 18.3 + 11.3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9384" y="460913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+ … = 44.8%</a:t>
            </a:r>
          </a:p>
        </p:txBody>
      </p:sp>
      <p:sp>
        <p:nvSpPr>
          <p:cNvPr id="27" name="Oval 26"/>
          <p:cNvSpPr/>
          <p:nvPr/>
        </p:nvSpPr>
        <p:spPr>
          <a:xfrm>
            <a:off x="2636645" y="2750924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279340" y="31069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917284" y="2737539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99360" y="5327658"/>
                <a:ext cx="72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0" y="5327658"/>
                <a:ext cx="727444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562040" y="31196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180085" y="2746280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8447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4797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020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624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3974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029874" y="3128012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9680140" y="275134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2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7" grpId="0" animBg="1"/>
      <p:bldP spid="29" grpId="0" animBg="1"/>
      <p:bldP spid="30" grpId="0" animBg="1"/>
      <p:bldP spid="31" grpId="0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734"/>
            <a:ext cx="9601200" cy="747346"/>
          </a:xfrm>
        </p:spPr>
        <p:txBody>
          <a:bodyPr/>
          <a:lstStyle/>
          <a:p>
            <a:r>
              <a:rPr lang="en-US" dirty="0"/>
              <a:t>Overlap Scores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83675" y="5252720"/>
            <a:ext cx="10093230" cy="12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Essentially, this analysis converts PA results to a type of similarity judgment</a:t>
            </a:r>
            <a:endParaRPr lang="en-US" sz="2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18" y="1041637"/>
            <a:ext cx="9567164" cy="411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20" y="1041638"/>
            <a:ext cx="9567165" cy="41196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6300" y="17526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8900" y="17526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>
            <a:normAutofit/>
          </a:bodyPr>
          <a:lstStyle/>
          <a:p>
            <a:r>
              <a:rPr lang="en-US" dirty="0"/>
              <a:t>Free Classification (FC, </a:t>
            </a:r>
            <a:r>
              <a:rPr lang="en-US" sz="2800" dirty="0"/>
              <a:t>Example: German vowels</a:t>
            </a:r>
            <a:r>
              <a:rPr lang="en-US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30673"/>
              </p:ext>
            </p:extLst>
          </p:nvPr>
        </p:nvGraphicFramePr>
        <p:xfrm>
          <a:off x="2363578" y="2133073"/>
          <a:ext cx="6037136" cy="458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639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AW_skokk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61" y="2104953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FK_sköhk_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2104953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W_skukk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210468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W_sköhk_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61" y="259379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FK_skökk_2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259379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W_skühk_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259379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FK_skakk_2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61" y="306487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AW_skökk_2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306487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W_skahk_2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306487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W_skehk_2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79" y="351718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W_skuhk_2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351718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FK_skukk_2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351718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FK_skokk_2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79" y="398544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FK_skuhk_2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398544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AW_skekk_2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398544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FK_skikk_2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79" y="44462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FK_skehk_2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44462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FK_skükk_2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44462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FK_skiek_2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79" y="490473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FK_skühk_2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490473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W_skakk_2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490473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AW_skohk_2.wav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79" y="535130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FK_skahk_2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535130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FK_skohk_2.wav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535130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AW_skiek_2.wav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61" y="5813820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AW_skikk_2.wav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5813820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AW_skükk_2.wav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72" y="5813820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FK_skekk_2.wav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5" y="625241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7"/>
          <a:srcRect l="492" t="1055" r="882" b="855"/>
          <a:stretch/>
        </p:blipFill>
        <p:spPr>
          <a:xfrm>
            <a:off x="2363578" y="2114844"/>
            <a:ext cx="6028692" cy="4596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8"/>
          <a:srcRect t="6127" r="1648" b="1147"/>
          <a:stretch/>
        </p:blipFill>
        <p:spPr>
          <a:xfrm>
            <a:off x="2338678" y="2137300"/>
            <a:ext cx="6054751" cy="4578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8278" y="1757312"/>
            <a:ext cx="77846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Instructions: Make groups of 2 or more similar-sounding vowels. Ignore the sex of the speaker.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6 0.02338 L -0.02826 0.02361 C -0.14428 0.06528 -0.08112 0.03727 -0.27149 0.17639 C -0.43425 0.29514 -0.32227 0.21319 -0.38972 0.27477 C -0.39519 0.27986 -0.40118 0.28356 -0.40678 0.28842 C -0.41407 0.29467 -0.42019 0.3044 -0.42826 0.3081 L -0.43529 0.31111 C -0.43998 0.3206 -0.43698 0.32014 -0.44076 0.32014 " pathEditMode="relative" rAng="0" ptsTypes="AAAAAAAA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00024 C -0.00352 0.00093 -0.00691 0.00162 -0.01029 0.00301 C -0.01263 0.00371 -0.01498 0.00487 -0.01719 0.00602 L -0.02045 0.00741 C -0.02175 0.00787 -0.02279 0.00857 -0.02396 0.00903 L -0.02969 0.01042 C -0.03946 0.01922 -0.02709 0.0088 -0.03646 0.01505 C -0.03763 0.01574 -0.03868 0.01713 -0.03998 0.01806 C -0.04128 0.01922 -0.04284 0.02014 -0.04441 0.02107 C -0.04545 0.02269 -0.04649 0.02431 -0.04779 0.0257 C -0.04909 0.02686 -0.05105 0.02732 -0.05248 0.02871 C -0.05352 0.02987 -0.05365 0.03195 -0.05469 0.03334 C -0.05834 0.0382 -0.0573 0.03473 -0.06146 0.03774 C -0.06394 0.03959 -0.06563 0.04306 -0.06823 0.04375 C -0.0698 0.04422 -0.07461 0.04584 -0.07618 0.04676 C -0.08438 0.05232 -0.07409 0.04769 -0.08425 0.05301 C -0.08646 0.05417 -0.09102 0.05602 -0.09102 0.05625 C -0.09271 0.05926 -0.09415 0.06274 -0.09675 0.06505 C -0.09779 0.06598 -0.09896 0.06574 -0.1 0.06667 C -0.11107 0.07477 -0.10248 0.0713 -0.1125 0.07408 C -0.11368 0.07524 -0.11472 0.07639 -0.11602 0.07709 C -0.11784 0.07848 -0.12227 0.07963 -0.12396 0.0801 C -0.12513 0.08056 -0.12618 0.08125 -0.12748 0.08172 C -0.12917 0.08241 -0.13112 0.08264 -0.13295 0.08334 C -0.13868 0.08519 -0.13438 0.08403 -0.13998 0.08774 C -0.14102 0.08843 -0.14219 0.08866 -0.14323 0.08936 C -0.1448 0.09028 -0.14623 0.09144 -0.14779 0.09237 C -0.15 0.09352 -0.15248 0.09445 -0.15469 0.09537 L -0.16146 0.09838 C -0.1625 0.09885 -0.16394 0.09908 -0.16498 0.1 C -0.16602 0.10093 -0.16706 0.10209 -0.16823 0.10301 C -0.17045 0.10417 -0.17305 0.10417 -0.175 0.10602 C -0.17748 0.10787 -0.1793 0.11088 -0.18191 0.11204 L -0.18868 0.11505 C -0.18998 0.11551 -0.19115 0.11574 -0.19219 0.11667 C -0.19323 0.1176 -0.19428 0.11875 -0.19545 0.11968 C -0.19779 0.12084 -0.2 0.12153 -0.20248 0.12269 L -0.20925 0.1257 C -0.21029 0.12616 -0.21146 0.12686 -0.2125 0.12709 C -0.21563 0.12824 -0.21875 0.12894 -0.22175 0.1301 C -0.22279 0.13079 -0.22396 0.13102 -0.225 0.13172 C -0.22904 0.13403 -0.23243 0.1375 -0.23646 0.13936 C -0.2375 0.13982 -0.23868 0.14005 -0.23998 0.14074 C -0.24857 0.14676 -0.23803 0.14144 -0.24675 0.14537 C -0.24779 0.1463 -0.24883 0.14746 -0.25 0.14838 C -0.25118 0.14908 -0.25248 0.14908 -0.25352 0.15 C -0.25586 0.15162 -0.25769 0.15487 -0.26029 0.15602 L -0.26719 0.15903 C -0.26823 0.15949 -0.26928 0.16042 -0.27045 0.16042 L -0.28073 0.16204 C -0.28191 0.1625 -0.28295 0.1632 -0.28425 0.16343 C -0.28646 0.16412 -0.28868 0.16459 -0.29102 0.16505 C -0.29597 0.16598 -0.29987 0.16644 -0.30469 0.16806 C -0.30573 0.16852 -0.30691 0.16922 -0.30795 0.16968 C -0.3099 0.17014 -0.31185 0.17037 -0.31368 0.17107 C -0.31771 0.17246 -0.32097 0.17477 -0.325 0.1757 C -0.35404 0.18149 -0.31941 0.17338 -0.34323 0.17871 C -0.34519 0.17917 -0.34701 0.17963 -0.34896 0.1801 C -0.35013 0.18056 -0.35118 0.18149 -0.35248 0.18172 C -0.35795 0.18287 -0.37123 0.18403 -0.37618 0.18473 C -0.37917 0.18519 -0.3823 0.18565 -0.38529 0.18635 C -0.38646 0.18727 -0.3875 0.18843 -0.38868 0.18936 C -0.3918 0.19144 -0.39727 0.19167 -0.4 0.19237 C -0.41498 0.19885 -0.40222 0.19375 -0.43972 0.19375 " pathEditMode="relative" rAng="0" ptsTypes="AAAAAAAAAAAAAAAAAAAAAAAAAAAAAAAAAAAAAAAAAAAAAAAAAAAAAAAAAAAAAAAAA">
                                      <p:cBhvr>
                                        <p:cTn id="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9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2338 L -0.02408 0.02361 C -0.09205 0.01898 -0.05104 0.0213 -0.18554 0.01875 L -0.29114 0.01713 C -0.30989 0.01227 -0.2901 0.01713 -0.33437 0.01412 C -0.3375 0.01389 -0.34049 0.0132 -0.34362 0.01273 C -0.35416 0.0132 -0.36471 0.0132 -0.37539 0.01412 C -0.37695 0.01435 -0.37825 0.01551 -0.37981 0.01574 C -0.39336 0.01667 -0.40716 0.01667 -0.42083 0.01713 C -0.42304 0.01783 -0.42539 0.01806 -0.4276 0.01875 C -0.42916 0.01921 -0.4306 0.02014 -0.43216 0.02037 C -0.43698 0.02107 -0.44205 0.0213 -0.44687 0.02176 C -0.47981 0.02917 -0.45143 0.02338 -0.5332 0.02338 " pathEditMode="relative" rAng="0" ptsTypes="AAAAAAAAAAAAA">
                                      <p:cBhvr>
                                        <p:cTn id="10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7" y="1691175"/>
            <a:ext cx="11377143" cy="450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Free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00201" y="4161776"/>
            <a:ext cx="674446" cy="41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2095" y="3810464"/>
            <a:ext cx="39224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</a:t>
            </a:r>
            <a:r>
              <a:rPr lang="en-US" sz="2400" dirty="0"/>
              <a:t>/ and /a:/ never grouped together = 0% grouping rate</a:t>
            </a:r>
          </a:p>
        </p:txBody>
      </p:sp>
    </p:spTree>
    <p:extLst>
      <p:ext uri="{BB962C8B-B14F-4D97-AF65-F5344CB8AC3E}">
        <p14:creationId xmlns:p14="http://schemas.microsoft.com/office/powerpoint/2010/main" val="6020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Free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7" y="1691175"/>
            <a:ext cx="11377144" cy="45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1460"/>
          </a:xfrm>
        </p:spPr>
        <p:txBody>
          <a:bodyPr/>
          <a:lstStyle/>
          <a:p>
            <a:r>
              <a:rPr lang="en-US" dirty="0"/>
              <a:t>Results: Free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7260"/>
            <a:ext cx="9601200" cy="4280140"/>
          </a:xfrm>
        </p:spPr>
        <p:txBody>
          <a:bodyPr/>
          <a:lstStyle/>
          <a:p>
            <a:r>
              <a:rPr lang="en-US" sz="2400" dirty="0"/>
              <a:t>Multidimensional Scaling (MDS) visualizes distances between stimuli</a:t>
            </a:r>
          </a:p>
          <a:p>
            <a:r>
              <a:rPr lang="en-US" sz="2400" dirty="0"/>
              <a:t>Best model recreation of observed distances</a:t>
            </a:r>
          </a:p>
          <a:p>
            <a:pPr lvl="1"/>
            <a:r>
              <a:rPr lang="en-US" sz="2200" dirty="0"/>
              <a:t>Ex: X and Y grouped together 90% of the time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9331" y="3515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1317" y="4069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625" y="3515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0735" y="3515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39689" y="3515920"/>
            <a:ext cx="1584454" cy="369332"/>
            <a:chOff x="4855335" y="2262320"/>
            <a:chExt cx="1584454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63846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27129" y="4069918"/>
            <a:ext cx="1584454" cy="369332"/>
            <a:chOff x="4855335" y="2262320"/>
            <a:chExt cx="1584454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76406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5615" y="4623916"/>
            <a:ext cx="1584454" cy="369332"/>
            <a:chOff x="4855335" y="2262320"/>
            <a:chExt cx="1584454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97920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5060" y="4623916"/>
            <a:ext cx="1584454" cy="369332"/>
            <a:chOff x="4855335" y="2262320"/>
            <a:chExt cx="1584454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5060" y="4069918"/>
            <a:ext cx="1584454" cy="369332"/>
            <a:chOff x="4855335" y="2262320"/>
            <a:chExt cx="1584454" cy="3693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5366" y="3515920"/>
            <a:ext cx="1584454" cy="369332"/>
            <a:chOff x="4855335" y="2262320"/>
            <a:chExt cx="1584454" cy="3693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80735" y="40699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0735" y="46239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4069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0902" y="4623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4419" y="4623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335053" y="3272922"/>
            <a:ext cx="1584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47583" y="308825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4663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0542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67000" y="5669518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7124" y="56695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56695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81192" y="56661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9196" y="56661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40" name="Oval 39"/>
          <p:cNvSpPr/>
          <p:nvPr/>
        </p:nvSpPr>
        <p:spPr>
          <a:xfrm>
            <a:off x="8801100" y="5607415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5720" y="5602843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5602843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24150" y="5612368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22" y="215411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Multidimensional Scaling (MDS)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101" y="891686"/>
            <a:ext cx="6514882" cy="57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Predicting Non-native Discriminability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57363"/>
            <a:ext cx="10496747" cy="47471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83540" indent="-383540"/>
            <a:r>
              <a:rPr lang="en-US" sz="3300" dirty="0"/>
              <a:t>Models about the acquisition of L2 phonology predict what sounds are easy/difficult for L2 learners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800" i="0" dirty="0"/>
              <a:t>SLM: Flege, 1995; PAM-L2: Best &amp; Tyler, 2007; L2LP: Escudero, 2005</a:t>
            </a:r>
            <a:endParaRPr sz="2800" i="0" dirty="0">
              <a:solidFill>
                <a:schemeClr val="tx1"/>
              </a:solidFill>
            </a:endParaRPr>
          </a:p>
          <a:p>
            <a:pPr marL="383540" indent="-383540"/>
            <a:endParaRPr lang="en-US" dirty="0"/>
          </a:p>
          <a:p>
            <a:pPr marL="383540" indent="-383540"/>
            <a:r>
              <a:rPr lang="en-US" sz="3300" dirty="0"/>
              <a:t>Predictions are very general </a:t>
            </a:r>
          </a:p>
          <a:p>
            <a:pPr marL="383540" indent="-383540">
              <a:spcBef>
                <a:spcPts val="0"/>
              </a:spcBef>
            </a:pPr>
            <a:endParaRPr lang="en-US" sz="600" dirty="0"/>
          </a:p>
          <a:p>
            <a:pPr lvl="1" indent="-383540"/>
            <a:r>
              <a:rPr lang="en-US" sz="2800" dirty="0"/>
              <a:t>PAM-L2: two “uncategorized” sounds will be discriminated “poorly to moderately well” depending on similarity to L1 phonemes</a:t>
            </a:r>
          </a:p>
          <a:p>
            <a:pPr lvl="1" indent="-383540"/>
            <a:endParaRPr lang="en-US" sz="600" dirty="0"/>
          </a:p>
          <a:p>
            <a:pPr lvl="1" indent="-383540"/>
            <a:r>
              <a:rPr lang="en-US" sz="2800" dirty="0"/>
              <a:t>SLM: </a:t>
            </a:r>
            <a:r>
              <a:rPr lang="en-US" sz="2800" dirty="0">
                <a:solidFill>
                  <a:srgbClr val="191B0E"/>
                </a:solidFill>
              </a:rPr>
              <a:t>new category can be established if bilinguals "discern at least some phonetic differences" between L2 sound and closest L1 sound</a:t>
            </a:r>
            <a:endParaRPr sz="2800" dirty="0">
              <a:solidFill>
                <a:srgbClr val="000000"/>
              </a:solidFill>
            </a:endParaRPr>
          </a:p>
          <a:p>
            <a:pPr lvl="1" indent="-383540"/>
            <a:endParaRPr lang="en-US" sz="2800" dirty="0"/>
          </a:p>
          <a:p>
            <a:pPr marL="383540" indent="-383540"/>
            <a:r>
              <a:rPr lang="en-US" sz="3300" dirty="0"/>
              <a:t>Need for experimental methods to make more specific predictions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37" y="400050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3-Dimensional Solutions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79005"/>
              </p:ext>
            </p:extLst>
          </p:nvPr>
        </p:nvGraphicFramePr>
        <p:xfrm>
          <a:off x="1366537" y="5141343"/>
          <a:ext cx="10130140" cy="134892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177246100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61704474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0660022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48576255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08933285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5624046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01088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59829885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780508291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977063407"/>
                    </a:ext>
                  </a:extLst>
                </a:gridCol>
              </a:tblGrid>
              <a:tr h="2952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Correlations between 3-D Coordinates</a:t>
                      </a:r>
                      <a:r>
                        <a:rPr lang="en-US" sz="1600" b="1" u="none" strike="noStrike" baseline="0" dirty="0">
                          <a:effectLst/>
                          <a:latin typeface="+mj-lt"/>
                        </a:rPr>
                        <a:t> and Acoustic and Phonological Measures (Oddity Group)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6647970"/>
                  </a:ext>
                </a:extLst>
              </a:tr>
              <a:tr h="2745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Duration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Roundedness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Phonological 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4168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7001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-0.815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0.498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4806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179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36" y="1076325"/>
            <a:ext cx="4533265" cy="399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07" y="1073924"/>
            <a:ext cx="4536130" cy="39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37" y="400050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3-Dimensional Solutions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98457"/>
              </p:ext>
            </p:extLst>
          </p:nvPr>
        </p:nvGraphicFramePr>
        <p:xfrm>
          <a:off x="1366537" y="5169052"/>
          <a:ext cx="10130140" cy="134665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177246100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61704474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0660022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48576255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08933285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5624046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01088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59829885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780508291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977063407"/>
                    </a:ext>
                  </a:extLst>
                </a:gridCol>
              </a:tblGrid>
              <a:tr h="2952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Correlations between 3-D Coordinates</a:t>
                      </a:r>
                      <a:r>
                        <a:rPr lang="en-US" sz="1600" b="1" u="none" strike="noStrike" baseline="0" dirty="0">
                          <a:effectLst/>
                          <a:latin typeface="+mj-lt"/>
                        </a:rPr>
                        <a:t> and Acoustic and Phonological Measures (AXB Group)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6647970"/>
                  </a:ext>
                </a:extLst>
              </a:tr>
              <a:tr h="2745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Duration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Roundedness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Phonological 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4168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-0.010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-0.085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-0.652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-0.014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0.157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-0.021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0.976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0.061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7001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0.097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-0.808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0.501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0.472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-0.141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0.015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4806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0.004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0.344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0.165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-0.325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-0.536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0.076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0.034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-0.765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179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36" y="1076325"/>
            <a:ext cx="4517027" cy="3976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88" y="1071476"/>
            <a:ext cx="4521512" cy="39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6" y="1850913"/>
            <a:ext cx="3555337" cy="4424763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on the green robot that said the same word as the grey robot. Response time is 2 seconds.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220 triads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>
                <a:solidFill>
                  <a:schemeClr val="tx1"/>
                </a:solidFill>
              </a:rPr>
              <a:t>skVk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/>
              <a:t>ʃ</a:t>
            </a:r>
            <a:r>
              <a:rPr lang="en-US" sz="1800" dirty="0" err="1">
                <a:solidFill>
                  <a:schemeClr val="tx1"/>
                </a:solidFill>
              </a:rPr>
              <a:t>tVt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ISI 1000ms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Timeout 2500ms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speakers: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1 female, 1 male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Conducted online through </a:t>
            </a:r>
            <a:r>
              <a:rPr lang="en-US" sz="1800" dirty="0" err="1">
                <a:solidFill>
                  <a:schemeClr val="tx1"/>
                </a:solidFill>
              </a:rPr>
              <a:t>jsPsych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AXB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90" t="9999" r="21066" b="45483"/>
          <a:stretch/>
        </p:blipFill>
        <p:spPr>
          <a:xfrm>
            <a:off x="6029583" y="2053039"/>
            <a:ext cx="5919581" cy="3053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209" t="25079" r="25482" b="53972"/>
          <a:stretch/>
        </p:blipFill>
        <p:spPr>
          <a:xfrm>
            <a:off x="10229137" y="3086221"/>
            <a:ext cx="1266264" cy="143659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32474"/>
              </p:ext>
            </p:extLst>
          </p:nvPr>
        </p:nvGraphicFramePr>
        <p:xfrm>
          <a:off x="4447276" y="2276927"/>
          <a:ext cx="1280189" cy="273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742">
                  <a:extLst>
                    <a:ext uri="{9D8B030D-6E8A-4147-A177-3AD203B41FA5}">
                      <a16:colId xmlns:a16="http://schemas.microsoft.com/office/drawing/2014/main" val="696768785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2344375294"/>
                    </a:ext>
                  </a:extLst>
                </a:gridCol>
              </a:tblGrid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u ~ 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696006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u ~ 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424425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y ~ ø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306794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o ~ 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08544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 ~ 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540459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 ~ 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9083893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ɪ ~ ɛ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823509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ɪ ~ ʏ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4095178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e ~ ɛ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241820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e ~ 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50510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ø ~ ʏ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187044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6" y="1860539"/>
            <a:ext cx="4106726" cy="4521017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on the robot that said something different. If all say the same word, click X. Response time is 2 seconds.</a:t>
            </a:r>
          </a:p>
          <a:p>
            <a:r>
              <a:rPr lang="es-ES" sz="1800" i="0" dirty="0"/>
              <a:t>3 </a:t>
            </a:r>
            <a:r>
              <a:rPr lang="es-ES" sz="1800" i="0" dirty="0" err="1"/>
              <a:t>different</a:t>
            </a:r>
            <a:r>
              <a:rPr lang="es-ES" sz="1800" i="0" dirty="0"/>
              <a:t> </a:t>
            </a:r>
            <a:r>
              <a:rPr lang="es-ES" sz="1800" i="0" dirty="0" err="1"/>
              <a:t>speakers</a:t>
            </a:r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Conducted online through jsPsych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Oddity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34" t="10000" r="21390" b="67978"/>
          <a:stretch/>
        </p:blipFill>
        <p:spPr>
          <a:xfrm>
            <a:off x="6028230" y="2053039"/>
            <a:ext cx="5861154" cy="15102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1562" t="43461" r="21389" b="20938"/>
          <a:stretch/>
        </p:blipFill>
        <p:spPr>
          <a:xfrm>
            <a:off x="6028229" y="2823197"/>
            <a:ext cx="5868649" cy="24415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43418" t="46667" r="44196" b="31913"/>
          <a:stretch/>
        </p:blipFill>
        <p:spPr>
          <a:xfrm>
            <a:off x="7664732" y="3007638"/>
            <a:ext cx="1274164" cy="1469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1689" t="53552" r="22628" b="38470"/>
          <a:stretch/>
        </p:blipFill>
        <p:spPr>
          <a:xfrm>
            <a:off x="10575789" y="3469936"/>
            <a:ext cx="584616" cy="547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9807"/>
            <a:ext cx="9601200" cy="841075"/>
          </a:xfrm>
        </p:spPr>
        <p:txBody>
          <a:bodyPr/>
          <a:lstStyle/>
          <a:p>
            <a:r>
              <a:rPr lang="en-US" dirty="0"/>
              <a:t>Results: Discrimination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64" y="993531"/>
            <a:ext cx="5644662" cy="5644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Comparisons for AXB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05906"/>
              </p:ext>
            </p:extLst>
          </p:nvPr>
        </p:nvGraphicFramePr>
        <p:xfrm>
          <a:off x="2163101" y="982661"/>
          <a:ext cx="9504290" cy="57156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0429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3590291120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29404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Discrimination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Perceptual Assimilation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Free Classification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Contrast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AXB 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AXB Accuracy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Overlap scores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Goodness-Weighted Overlap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MDS Weighted Distances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Raw Overlap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ø ~ ʏ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0.865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0.689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y ~ ø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1.72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0.451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1.033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2.015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0.809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0.66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2.333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0.276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0.536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0.478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ɛ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2.346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0.281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0.444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ʏ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2.889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0.953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2.899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0.226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1.184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0.272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ɛ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0.269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0.186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3.137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 ~ 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00805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Correlation with 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(.996)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0.550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-0.882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-0.897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-0.798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93386" y="6129035"/>
            <a:ext cx="6674005" cy="56923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1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German Vowels, AE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67621"/>
              </p:ext>
            </p:extLst>
          </p:nvPr>
        </p:nvGraphicFramePr>
        <p:xfrm>
          <a:off x="2040673" y="965408"/>
          <a:ext cx="8369170" cy="56670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840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1096840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096840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871530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871530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871530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1232030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232030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Perceptual Assimilation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Contrast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Oddity </a:t>
                      </a:r>
                      <a:r>
                        <a:rPr lang="en-US" sz="1400" b="1" i="1" u="none" strike="noStrike" dirty="0">
                          <a:effectLst/>
                        </a:rPr>
                        <a:t>d'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Overlap scores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Grouping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Rates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~ 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~ 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0.634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~ 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 ~ 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0.756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0.765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3932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 ~ 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~ 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0.839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~ 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0.861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~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~ 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0805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8489" y="6064540"/>
            <a:ext cx="5071354" cy="547339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46489" y="1419145"/>
            <a:ext cx="1232332" cy="5172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9476" y="1419145"/>
            <a:ext cx="2607013" cy="5172857"/>
          </a:xfrm>
          <a:prstGeom prst="rect">
            <a:avLst/>
          </a:prstGeom>
          <a:solidFill>
            <a:srgbClr val="D1DD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BD725-8F90-4E8F-8B4F-03F11C5B2358}"/>
              </a:ext>
            </a:extLst>
          </p:cNvPr>
          <p:cNvSpPr/>
          <p:nvPr/>
        </p:nvSpPr>
        <p:spPr>
          <a:xfrm>
            <a:off x="9178821" y="1419144"/>
            <a:ext cx="1231022" cy="5172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Finnish Vowels, Japanese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054207"/>
              </p:ext>
            </p:extLst>
          </p:nvPr>
        </p:nvGraphicFramePr>
        <p:xfrm>
          <a:off x="2040673" y="965408"/>
          <a:ext cx="9247087" cy="58399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840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1096840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096840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018807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</a:tblGrid>
              <a:tr h="317361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Perceptual Assimilation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00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Contrast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Oddity </a:t>
                      </a:r>
                      <a:r>
                        <a:rPr lang="en-US" sz="1400" b="1" i="1" u="none" strike="noStrike" dirty="0">
                          <a:effectLst/>
                        </a:rPr>
                        <a:t>d'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Overlap Scores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Grouping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æ ~ 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 ~ 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 ~ 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 ~ 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ɑ ~ 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22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~ 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~ 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 ~ 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~ </a:t>
                      </a:r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ɑ ~ </a:t>
                      </a:r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590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66211" y="6170498"/>
            <a:ext cx="6021549" cy="573931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14920" y="1499898"/>
            <a:ext cx="1301700" cy="5358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40389" y="1473593"/>
            <a:ext cx="3054211" cy="5358101"/>
          </a:xfrm>
          <a:prstGeom prst="rect">
            <a:avLst/>
          </a:prstGeom>
          <a:solidFill>
            <a:srgbClr val="FAF2E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16620" y="1499899"/>
            <a:ext cx="1571140" cy="5358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>
            <a:normAutofit/>
          </a:bodyPr>
          <a:lstStyle/>
          <a:p>
            <a:r>
              <a:rPr lang="en-US" dirty="0"/>
              <a:t>Finnish Length, Japanese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438138"/>
              </p:ext>
            </p:extLst>
          </p:nvPr>
        </p:nvGraphicFramePr>
        <p:xfrm>
          <a:off x="1906859" y="965408"/>
          <a:ext cx="9601197" cy="5537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0339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00322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962271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120529">
                  <a:extLst>
                    <a:ext uri="{9D8B030D-6E8A-4147-A177-3AD203B41FA5}">
                      <a16:colId xmlns:a16="http://schemas.microsoft.com/office/drawing/2014/main" val="415096474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29847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01267810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861341914"/>
                    </a:ext>
                  </a:extLst>
                </a:gridCol>
                <a:gridCol w="1439496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</a:tblGrid>
              <a:tr h="3543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70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Contrast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Oddity </a:t>
                      </a:r>
                      <a:r>
                        <a:rPr lang="en-US" sz="1600" b="1" i="1" u="none" strike="noStrike" dirty="0">
                          <a:effectLst/>
                          <a:latin typeface="+mn-lt"/>
                        </a:rPr>
                        <a:t>d'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Overlap Scores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Grouping</a:t>
                      </a:r>
                      <a:br>
                        <a:rPr lang="en-US" sz="16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Rates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cVVccV-cVVccVV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cVccVV-cVVcVV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658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0.969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.731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.786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.294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224690D0-E2C3-4280-B252-D18489E811E5}"/>
              </a:ext>
            </a:extLst>
          </p:cNvPr>
          <p:cNvSpPr/>
          <p:nvPr/>
        </p:nvSpPr>
        <p:spPr>
          <a:xfrm>
            <a:off x="5186157" y="5908235"/>
            <a:ext cx="6321898" cy="573931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86795" y="1485308"/>
            <a:ext cx="1381534" cy="5034958"/>
          </a:xfrm>
          <a:prstGeom prst="rect">
            <a:avLst/>
          </a:prstGeom>
          <a:solidFill>
            <a:srgbClr val="F7E8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DCC2F-5207-401C-9382-69652FAD920F}"/>
              </a:ext>
            </a:extLst>
          </p:cNvPr>
          <p:cNvSpPr/>
          <p:nvPr/>
        </p:nvSpPr>
        <p:spPr>
          <a:xfrm>
            <a:off x="10068329" y="1485308"/>
            <a:ext cx="1420675" cy="5034958"/>
          </a:xfrm>
          <a:prstGeom prst="rect">
            <a:avLst/>
          </a:prstGeom>
          <a:solidFill>
            <a:srgbClr val="F7E8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62355" y="1466258"/>
            <a:ext cx="3405387" cy="5034958"/>
          </a:xfrm>
          <a:prstGeom prst="rect">
            <a:avLst/>
          </a:prstGeom>
          <a:solidFill>
            <a:srgbClr val="F7E8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479278" cy="694427"/>
          </a:xfrm>
        </p:spPr>
        <p:txBody>
          <a:bodyPr>
            <a:normAutofit fontScale="90000"/>
          </a:bodyPr>
          <a:lstStyle/>
          <a:p>
            <a:r>
              <a:rPr lang="en-US" dirty="0"/>
              <a:t>Finnish Length, American English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64224"/>
              </p:ext>
            </p:extLst>
          </p:nvPr>
        </p:nvGraphicFramePr>
        <p:xfrm>
          <a:off x="2079394" y="938683"/>
          <a:ext cx="9601199" cy="5537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0337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71629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138855">
                  <a:extLst>
                    <a:ext uri="{9D8B030D-6E8A-4147-A177-3AD203B41FA5}">
                      <a16:colId xmlns:a16="http://schemas.microsoft.com/office/drawing/2014/main" val="1650043816"/>
                    </a:ext>
                  </a:extLst>
                </a:gridCol>
                <a:gridCol w="1138855">
                  <a:extLst>
                    <a:ext uri="{9D8B030D-6E8A-4147-A177-3AD203B41FA5}">
                      <a16:colId xmlns:a16="http://schemas.microsoft.com/office/drawing/2014/main" val="881846972"/>
                    </a:ext>
                  </a:extLst>
                </a:gridCol>
                <a:gridCol w="1138855">
                  <a:extLst>
                    <a:ext uri="{9D8B030D-6E8A-4147-A177-3AD203B41FA5}">
                      <a16:colId xmlns:a16="http://schemas.microsoft.com/office/drawing/2014/main" val="2113200040"/>
                    </a:ext>
                  </a:extLst>
                </a:gridCol>
                <a:gridCol w="1094474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408834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</a:tblGrid>
              <a:tr h="3543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Identification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u="none" strike="noStrike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u="none" strike="noStrike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u="none" strike="noStrike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70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Contrast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Oddity </a:t>
                      </a:r>
                      <a:r>
                        <a:rPr lang="en-US" sz="1600" b="1" i="1" u="none" strike="noStrike" dirty="0">
                          <a:effectLst/>
                          <a:latin typeface="+mn-lt"/>
                        </a:rPr>
                        <a:t>d'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Overlap Scores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Grouping</a:t>
                      </a:r>
                      <a:br>
                        <a:rPr lang="en-US" sz="16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Rates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0.304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cVVccV-cVVccVV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0.435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cVccVV-cVVcVV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0.624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0.629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0.689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658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18972" y="11438149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EE7DDEA-33CE-4E47-93D5-7F0AEE8565F3}"/>
              </a:ext>
            </a:extLst>
          </p:cNvPr>
          <p:cNvSpPr/>
          <p:nvPr/>
        </p:nvSpPr>
        <p:spPr>
          <a:xfrm>
            <a:off x="5744957" y="5882643"/>
            <a:ext cx="5935635" cy="573931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71735" y="1455104"/>
            <a:ext cx="1118425" cy="5001470"/>
          </a:xfrm>
          <a:prstGeom prst="rect">
            <a:avLst/>
          </a:prstGeom>
          <a:solidFill>
            <a:srgbClr val="E9F7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67646-665D-4498-AD06-E52BA4A83901}"/>
              </a:ext>
            </a:extLst>
          </p:cNvPr>
          <p:cNvSpPr/>
          <p:nvPr/>
        </p:nvSpPr>
        <p:spPr>
          <a:xfrm>
            <a:off x="10290160" y="1455104"/>
            <a:ext cx="1391275" cy="5001470"/>
          </a:xfrm>
          <a:prstGeom prst="rect">
            <a:avLst/>
          </a:prstGeom>
          <a:solidFill>
            <a:srgbClr val="E9F7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67646-665D-4498-AD06-E52BA4A83901}"/>
              </a:ext>
            </a:extLst>
          </p:cNvPr>
          <p:cNvSpPr/>
          <p:nvPr/>
        </p:nvSpPr>
        <p:spPr>
          <a:xfrm>
            <a:off x="5744115" y="1455104"/>
            <a:ext cx="3427620" cy="5001470"/>
          </a:xfrm>
          <a:prstGeom prst="rect">
            <a:avLst/>
          </a:prstGeom>
          <a:solidFill>
            <a:srgbClr val="E9F7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Perceptual Assimilation (PA) Task &amp; its 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9103"/>
            <a:ext cx="9601200" cy="5166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Non-native sounds categorized as L1 sounds and rated as good/bad exemplar</a:t>
            </a:r>
          </a:p>
          <a:p>
            <a:pPr marL="913892" lvl="1" indent="-383540"/>
            <a:r>
              <a:rPr lang="en-US" sz="2800" dirty="0">
                <a:solidFill>
                  <a:schemeClr val="tx1"/>
                </a:solidFill>
              </a:rPr>
              <a:t>Need to decide what L1 labels to provide, how to label phenomena not present in L1 (e.g., tone, length)</a:t>
            </a:r>
          </a:p>
          <a:p>
            <a:pPr marL="530352" lvl="1" indent="0">
              <a:buNone/>
            </a:pPr>
            <a:endParaRPr lang="en-US" sz="2800" dirty="0"/>
          </a:p>
          <a:p>
            <a:pPr marL="383540" indent="-383540"/>
            <a:r>
              <a:rPr lang="en-US" sz="2800" dirty="0"/>
              <a:t>Results typically reported as categorization types: e.g., two category, single category, category goodness </a:t>
            </a:r>
            <a:r>
              <a:rPr lang="en-US" sz="1800" dirty="0"/>
              <a:t>(Best, 1995; Best &amp; Tyler, 2007)</a:t>
            </a:r>
            <a:endParaRPr lang="en-US" sz="2800" dirty="0">
              <a:solidFill>
                <a:srgbClr val="191B0E"/>
              </a:solidFill>
            </a:endParaRPr>
          </a:p>
          <a:p>
            <a:pPr marL="383540" indent="-383540"/>
            <a:endParaRPr lang="en-US" sz="2800" dirty="0">
              <a:solidFill>
                <a:srgbClr val="000000"/>
              </a:solidFill>
            </a:endParaRPr>
          </a:p>
          <a:p>
            <a:pPr marL="383540" indent="-383540"/>
            <a:r>
              <a:rPr lang="en-US" sz="2800" dirty="0">
                <a:solidFill>
                  <a:srgbClr val="000000"/>
                </a:solidFill>
              </a:rPr>
              <a:t>Cutoff thresholds for "categorized" differ: </a:t>
            </a:r>
            <a:endParaRPr lang="en-US" sz="2800" dirty="0">
              <a:solidFill>
                <a:srgbClr val="191B0E"/>
              </a:solidFill>
            </a:endParaRPr>
          </a:p>
          <a:p>
            <a:pPr lvl="1" indent="-383540"/>
            <a:r>
              <a:rPr lang="en-US" sz="2400" i="0" dirty="0">
                <a:solidFill>
                  <a:srgbClr val="000000"/>
                </a:solidFill>
              </a:rPr>
              <a:t>50%, 70%, 90%</a:t>
            </a:r>
            <a:r>
              <a:rPr lang="en-US" sz="1600" i="0" dirty="0">
                <a:solidFill>
                  <a:srgbClr val="000000"/>
                </a:solidFill>
              </a:rPr>
              <a:t> </a:t>
            </a:r>
            <a:r>
              <a:rPr lang="en-US" sz="1800" i="0" dirty="0">
                <a:solidFill>
                  <a:srgbClr val="000000"/>
                </a:solidFill>
              </a:rPr>
              <a:t>(Faris et al., 2016, Tyler et al., 2014, </a:t>
            </a:r>
            <a:r>
              <a:rPr lang="en-US" sz="1800" i="0" dirty="0" err="1">
                <a:solidFill>
                  <a:srgbClr val="000000"/>
                </a:solidFill>
              </a:rPr>
              <a:t>Harnsberger</a:t>
            </a:r>
            <a:r>
              <a:rPr lang="en-US" sz="1800" i="0" dirty="0">
                <a:solidFill>
                  <a:srgbClr val="000000"/>
                </a:solidFill>
              </a:rPr>
              <a:t>, 2001)</a:t>
            </a:r>
            <a:endParaRPr lang="en-US" sz="1800" i="0" dirty="0"/>
          </a:p>
          <a:p>
            <a:pPr lvl="1" indent="-383540"/>
            <a:endParaRPr lang="en-US" sz="1800" i="0" dirty="0">
              <a:solidFill>
                <a:schemeClr val="tx1"/>
              </a:solidFill>
            </a:endParaRPr>
          </a:p>
          <a:p>
            <a:pPr marL="383540" indent="-383540">
              <a:buChar char="•"/>
            </a:pPr>
            <a:endParaRPr lang="en-US" sz="2800" i="0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Arabic Consonants, AE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211417"/>
              </p:ext>
            </p:extLst>
          </p:nvPr>
        </p:nvGraphicFramePr>
        <p:xfrm>
          <a:off x="2040672" y="965408"/>
          <a:ext cx="9694126" cy="58399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0485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1270485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270485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009505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1009505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1009505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1427078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427078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</a:tblGrid>
              <a:tr h="31736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Perceptual Assimilation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00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Contrast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Oddity </a:t>
                      </a:r>
                      <a:r>
                        <a:rPr lang="en-US" sz="1400" b="1" i="1" u="none" strike="noStrike" dirty="0">
                          <a:effectLst/>
                        </a:rPr>
                        <a:t>d'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Overlap Scores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Grouping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h~ħ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h~x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k~q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0.355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ħ~x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0.458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x~ɣ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22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ɣ~ʕ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h~ʕ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ʕ~ʔ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k~x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k~h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0.808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590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0.985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0.833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0.691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825497" y="6236941"/>
            <a:ext cx="5909301" cy="573931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07566" y="1465269"/>
            <a:ext cx="1383244" cy="5358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44547" y="1450029"/>
            <a:ext cx="3044183" cy="5358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02240" y="1450029"/>
            <a:ext cx="1432558" cy="5358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9702"/>
          </a:xfrm>
        </p:spPr>
        <p:txBody>
          <a:bodyPr/>
          <a:lstStyle/>
          <a:p>
            <a:r>
              <a:rPr lang="en-US" dirty="0"/>
              <a:t>Discussion: Perceptual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35113"/>
            <a:ext cx="10239375" cy="465430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83540" indent="-383540"/>
            <a:r>
              <a:rPr lang="en-US" sz="2800" dirty="0"/>
              <a:t>Using perceptual assimilation categorization types was challenging for several reasons</a:t>
            </a:r>
          </a:p>
          <a:p>
            <a:pPr lvl="1" indent="-383540"/>
            <a:r>
              <a:rPr lang="en-US" sz="2400" dirty="0"/>
              <a:t>Arbitrary cutoffs changed the nature and rank order of discriminability predictions</a:t>
            </a:r>
          </a:p>
          <a:p>
            <a:pPr lvl="1" indent="-383540"/>
            <a:r>
              <a:rPr lang="en-US" sz="2400" dirty="0"/>
              <a:t>Contrasts with the same categorization type often differed in discriminability (Ex: /</a:t>
            </a:r>
            <a:r>
              <a:rPr lang="en-US" sz="2400" dirty="0" err="1"/>
              <a:t>ɪ~ɛ</a:t>
            </a:r>
            <a:r>
              <a:rPr lang="en-US" sz="2400" dirty="0"/>
              <a:t>/ (hard) and /</a:t>
            </a:r>
            <a:r>
              <a:rPr lang="en-US" sz="2400" dirty="0" err="1"/>
              <a:t>i~a</a:t>
            </a:r>
            <a:r>
              <a:rPr lang="en-US" sz="2400" dirty="0"/>
              <a:t>/ (easy) were both “Two Category” assimilations)</a:t>
            </a:r>
          </a:p>
          <a:p>
            <a:pPr marL="383540" indent="-383540"/>
            <a:r>
              <a:rPr lang="en-US" sz="2800" dirty="0"/>
              <a:t>Overlap scores were always better predictors than categorization types</a:t>
            </a:r>
          </a:p>
          <a:p>
            <a:pPr marL="383540" indent="-383540"/>
            <a:r>
              <a:rPr lang="en-US" sz="2800" dirty="0"/>
              <a:t>Using overlap scores instead provided easily reproducible results</a:t>
            </a:r>
          </a:p>
          <a:p>
            <a:pPr marL="383540" indent="-383540"/>
            <a:r>
              <a:rPr lang="en-US" sz="2800" dirty="0"/>
              <a:t>Separately, if we use overlap scores, we are essentially using a PA task to obtain similarity judgments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17540"/>
              </p:ext>
            </p:extLst>
          </p:nvPr>
        </p:nvGraphicFramePr>
        <p:xfrm>
          <a:off x="1341321" y="4111803"/>
          <a:ext cx="7599144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85592">
                  <a:extLst>
                    <a:ext uri="{9D8B030D-6E8A-4147-A177-3AD203B41FA5}">
                      <a16:colId xmlns:a16="http://schemas.microsoft.com/office/drawing/2014/main" val="216159515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1730245170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750566330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217933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50% Cutoff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70% Cutoff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90% Cutoff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0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41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55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04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ɛ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01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80668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6176" y="4426730"/>
            <a:ext cx="1183907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2C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2023" y="4427800"/>
            <a:ext cx="1183907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UC-UC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5186" y="4426596"/>
            <a:ext cx="1742172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 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075" y="4416436"/>
            <a:ext cx="1833611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5814" y="4445312"/>
            <a:ext cx="1742172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2C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90842" y="1344636"/>
            <a:ext cx="10140758" cy="482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Calibri" panose="020F0502020204030204" pitchFamily="34" charset="0"/>
              </a:rPr>
              <a:t>C (Categorized)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UC (Uncategorized)</a:t>
            </a:r>
          </a:p>
          <a:p>
            <a:r>
              <a:rPr lang="en-US" sz="2400" dirty="0">
                <a:latin typeface="+mj-lt"/>
                <a:cs typeface="Calibri" panose="020F0502020204030204" pitchFamily="34" charset="0"/>
              </a:rPr>
              <a:t>UC can be further subdivided (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Faris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et al., 2016) into:</a:t>
            </a:r>
          </a:p>
          <a:p>
            <a:pPr lvl="1"/>
            <a:r>
              <a:rPr lang="en-US" sz="2400" dirty="0">
                <a:latin typeface="+mj-lt"/>
                <a:cs typeface="Calibri" panose="020F0502020204030204" pitchFamily="34" charset="0"/>
              </a:rPr>
              <a:t>UCF (Focalized): only one category was chosen more than chance</a:t>
            </a:r>
          </a:p>
          <a:p>
            <a:pPr lvl="1"/>
            <a:r>
              <a:rPr lang="en-US" sz="2400" dirty="0">
                <a:latin typeface="+mj-lt"/>
                <a:cs typeface="Calibri" panose="020F0502020204030204" pitchFamily="34" charset="0"/>
              </a:rPr>
              <a:t>UCC (Clustered): two or more categories chosen more than chance</a:t>
            </a:r>
          </a:p>
          <a:p>
            <a:pPr lvl="1"/>
            <a:r>
              <a:rPr lang="en-US" sz="2400" dirty="0">
                <a:latin typeface="+mj-lt"/>
                <a:cs typeface="Calibri" panose="020F0502020204030204" pitchFamily="34" charset="0"/>
              </a:rPr>
              <a:t>UCD (Dispersed): none above chance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818831-B51E-4B37-A313-8944FD93BA75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849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6570"/>
          </a:xfrm>
        </p:spPr>
        <p:txBody>
          <a:bodyPr/>
          <a:lstStyle/>
          <a:p>
            <a:r>
              <a:rPr lang="en-US" dirty="0"/>
              <a:t>Discussion: Free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2369"/>
            <a:ext cx="9601200" cy="4887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FC usually predicted discriminability slightly less well than PA overlap scores (except JP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Finnish length)</a:t>
            </a:r>
          </a:p>
          <a:p>
            <a:pPr marL="913892" lvl="1" indent="-383540"/>
            <a:r>
              <a:rPr lang="en-US" sz="2800" dirty="0"/>
              <a:t>PA has the advantage of having more trials per participant than FC</a:t>
            </a:r>
          </a:p>
          <a:p>
            <a:pPr marL="383540" indent="-383540"/>
            <a:r>
              <a:rPr lang="en-US" sz="2800" dirty="0"/>
              <a:t>However, FC was </a:t>
            </a:r>
            <a:r>
              <a:rPr lang="en-US" sz="2800" i="1" dirty="0"/>
              <a:t>always</a:t>
            </a:r>
            <a:r>
              <a:rPr lang="en-US" sz="2800" dirty="0"/>
              <a:t> better than PA categorization types</a:t>
            </a:r>
          </a:p>
          <a:p>
            <a:pPr marL="913892" lvl="1" indent="-383540"/>
            <a:r>
              <a:rPr lang="en-US" sz="2800" dirty="0"/>
              <a:t>FC is usually faster than PA</a:t>
            </a:r>
          </a:p>
          <a:p>
            <a:pPr marL="913892" lvl="1" indent="-383540"/>
            <a:r>
              <a:rPr lang="en-US" sz="2800" dirty="0"/>
              <a:t>FC does not require category labels or metalanguage</a:t>
            </a:r>
          </a:p>
          <a:p>
            <a:pPr marL="913892" lvl="1" indent="-383540"/>
            <a:r>
              <a:rPr lang="en-US" sz="2800" dirty="0"/>
              <a:t>Easily usable for phenomenon that do not have L1 categories, like length for AE listeners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734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4127"/>
            <a:ext cx="9601200" cy="4789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>
                <a:solidFill>
                  <a:schemeClr val="tx1"/>
                </a:solidFill>
              </a:rPr>
              <a:t>Perceptual similarity of non-native sounds to each other is a better predictor of discrimination than non-native to L1 categorization</a:t>
            </a:r>
          </a:p>
          <a:p>
            <a:pPr marL="913892" lvl="1" indent="-383540"/>
            <a:r>
              <a:rPr lang="en-US" sz="2800" i="0" dirty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task design,</a:t>
            </a:r>
            <a:r>
              <a:rPr lang="en-US" sz="2800" i="0" dirty="0">
                <a:solidFill>
                  <a:schemeClr val="tx1"/>
                </a:solidFill>
              </a:rPr>
              <a:t> referencing L1 categories restricts the phenomena that can be examined</a:t>
            </a:r>
          </a:p>
          <a:p>
            <a:pPr marL="913892" lvl="1" indent="-383540"/>
            <a:r>
              <a:rPr lang="en-US" sz="2800" i="0" dirty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analysis</a:t>
            </a:r>
            <a:r>
              <a:rPr lang="en-US" sz="2800" i="0" dirty="0">
                <a:solidFill>
                  <a:schemeClr val="tx1"/>
                </a:solidFill>
              </a:rPr>
              <a:t>, using L1 categories made the predictions less accurate</a:t>
            </a:r>
          </a:p>
          <a:p>
            <a:pPr marL="383540" indent="-383540"/>
            <a:r>
              <a:rPr lang="en-US" sz="2800" dirty="0"/>
              <a:t>The Free Classification task and Overlap Score analysis method provide m</a:t>
            </a:r>
            <a:r>
              <a:rPr lang="en-US" sz="2800" i="0" dirty="0"/>
              <a:t>ore systematic predictions for which sounds beginning L2 learners will struggle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would like to thank Aaron Albin, Lila Michaels, and Meg </a:t>
            </a:r>
            <a:r>
              <a:rPr lang="en-US" sz="2400" dirty="0" err="1"/>
              <a:t>Cychosz</a:t>
            </a:r>
            <a:r>
              <a:rPr lang="en-US" sz="2400" dirty="0"/>
              <a:t> for their help, as well as Prof. Isabelle Darcy and the IU L2 Psycholinguistics Lab for their valuable comments and feedback.</a:t>
            </a:r>
            <a:endParaRPr lang="en-US" sz="3200" dirty="0"/>
          </a:p>
          <a:p>
            <a:endParaRPr lang="en-US" dirty="0"/>
          </a:p>
          <a:p>
            <a:r>
              <a:rPr lang="en-US" sz="2400" dirty="0"/>
              <a:t>Questions?  Comments?</a:t>
            </a:r>
          </a:p>
          <a:p>
            <a:endParaRPr lang="en-US" sz="1800" dirty="0"/>
          </a:p>
          <a:p>
            <a:r>
              <a:rPr lang="en-US" sz="2400" dirty="0"/>
              <a:t>ddaidone@indiana.edu (Danielle Daidone)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8F4A91-9E6C-4BCE-80E3-D58B5FC1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23" y="136525"/>
            <a:ext cx="2340539" cy="12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0"/>
            <a:ext cx="9601200" cy="14859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863600"/>
            <a:ext cx="11446933" cy="5994400"/>
          </a:xfrm>
        </p:spPr>
        <p:txBody>
          <a:bodyPr>
            <a:normAutofit fontScale="70000" lnSpcReduction="20000"/>
          </a:bodyPr>
          <a:lstStyle/>
          <a:p>
            <a:pPr marL="0" indent="-230188">
              <a:buNone/>
            </a:pPr>
            <a:r>
              <a:rPr lang="en-US" dirty="0"/>
              <a:t>Best, C.T (1995). A direct realist perspective on cross-language speech perception. In W. Strange &amp; J. Jenkins (eds.), </a:t>
            </a:r>
            <a:r>
              <a:rPr lang="en-US" i="1" dirty="0"/>
              <a:t>Speech perception and linguistic experience: Issues in cross-language research</a:t>
            </a:r>
            <a:r>
              <a:rPr lang="en-US" dirty="0"/>
              <a:t> (pp. 171-204). Timonium, MD: York Press. </a:t>
            </a:r>
          </a:p>
          <a:p>
            <a:pPr marL="0" indent="-230188">
              <a:buNone/>
            </a:pPr>
            <a:r>
              <a:rPr lang="en-US" dirty="0"/>
              <a:t>Best, C., &amp; Tyler, M. (2007). Nonnative and second-language speech perception: Commonalities and complementarities. In O.-S. Bohn &amp; M. Munro (Eds.), </a:t>
            </a:r>
            <a:r>
              <a:rPr lang="en-US" i="1" dirty="0"/>
              <a:t>Language experience in second language speech learning: In honor of James Emil </a:t>
            </a:r>
            <a:r>
              <a:rPr lang="en-US" i="1" dirty="0" err="1"/>
              <a:t>Flege</a:t>
            </a:r>
            <a:r>
              <a:rPr lang="en-US" dirty="0"/>
              <a:t> (pp. 13-34). Philadelphia, PA: John Benjamins.</a:t>
            </a:r>
          </a:p>
          <a:p>
            <a:pPr marL="0" indent="-230188">
              <a:buNone/>
            </a:pPr>
            <a:r>
              <a:rPr lang="en-US" dirty="0" err="1"/>
              <a:t>Daidone</a:t>
            </a:r>
            <a:r>
              <a:rPr lang="en-US" dirty="0"/>
              <a:t>, D., Kruger, F., &amp; Lidster, R. (2015). Perceptual assimilation and free classification of German vowels by American English listeners. In The Scottish Consortium for </a:t>
            </a:r>
            <a:r>
              <a:rPr lang="en-US" dirty="0" err="1"/>
              <a:t>ICPhS</a:t>
            </a:r>
            <a:r>
              <a:rPr lang="en-US" dirty="0"/>
              <a:t> 2015 (Eds.), </a:t>
            </a:r>
            <a:r>
              <a:rPr lang="en-US" i="1" dirty="0"/>
              <a:t>Proceedings of the 18</a:t>
            </a:r>
            <a:r>
              <a:rPr lang="en-US" i="1" baseline="30000" dirty="0"/>
              <a:t>th</a:t>
            </a:r>
            <a:r>
              <a:rPr lang="en-US" i="1" dirty="0"/>
              <a:t> International Congress of Phonetic Sciences. </a:t>
            </a:r>
            <a:r>
              <a:rPr lang="en-US" dirty="0"/>
              <a:t>Glasgow, UK: Glasgow University.  </a:t>
            </a:r>
          </a:p>
          <a:p>
            <a:pPr marL="0" indent="-230188">
              <a:buNone/>
            </a:pPr>
            <a:r>
              <a:rPr lang="en-US" dirty="0" err="1"/>
              <a:t>Escudero</a:t>
            </a:r>
            <a:r>
              <a:rPr lang="en-US" dirty="0"/>
              <a:t>, P. (2005). </a:t>
            </a:r>
            <a:r>
              <a:rPr lang="en-US" i="1" dirty="0"/>
              <a:t>Linguistic perception and second-language acquisition: Explaining the attainment of optimal phonological categorization </a:t>
            </a:r>
            <a:r>
              <a:rPr lang="en-US" dirty="0"/>
              <a:t>(Unpublished doctoral dissertation)</a:t>
            </a:r>
            <a:r>
              <a:rPr lang="en-US" i="1" dirty="0"/>
              <a:t>. </a:t>
            </a:r>
            <a:r>
              <a:rPr lang="en-US" dirty="0"/>
              <a:t>Utrecht University, The Netherlands. </a:t>
            </a:r>
          </a:p>
          <a:p>
            <a:pPr marL="0" indent="-230188">
              <a:buNone/>
            </a:pPr>
            <a:r>
              <a:rPr lang="en-US" dirty="0" err="1"/>
              <a:t>Faris</a:t>
            </a:r>
            <a:r>
              <a:rPr lang="en-US" dirty="0"/>
              <a:t>, M. M., Best, C. T., &amp; Tyler, M. D. (2016). An examination of the different ways that non-native phones may be perceptually assimilated as uncategorized.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139</a:t>
            </a:r>
            <a:r>
              <a:rPr lang="en-US" dirty="0"/>
              <a:t>(1), EL1-EL5.</a:t>
            </a:r>
          </a:p>
          <a:p>
            <a:pPr marL="0" indent="-230188">
              <a:buNone/>
            </a:pPr>
            <a:r>
              <a:rPr lang="en-US" dirty="0" err="1"/>
              <a:t>Flege</a:t>
            </a:r>
            <a:r>
              <a:rPr lang="en-US" dirty="0"/>
              <a:t>, J. E. (1995). Second language speech learning: Theory, findings, and problems. In W. Strange (Ed.), </a:t>
            </a:r>
            <a:r>
              <a:rPr lang="en-US" i="1" dirty="0"/>
              <a:t>Speech perception and linguistic experience: Issues in cross-language research</a:t>
            </a:r>
            <a:r>
              <a:rPr lang="en-US" dirty="0"/>
              <a:t> (pp. 233-277). Timonium, MD: York Press.</a:t>
            </a:r>
          </a:p>
          <a:p>
            <a:pPr marL="0" indent="-230188">
              <a:buNone/>
            </a:pPr>
            <a:r>
              <a:rPr lang="en-US" dirty="0" err="1"/>
              <a:t>Flege</a:t>
            </a:r>
            <a:r>
              <a:rPr lang="en-US" dirty="0"/>
              <a:t>, J. E., Munro, M. J., &amp; Fox, R. A. (1994). Auditory and categorical effects on cross‐language vowel perception.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95</a:t>
            </a:r>
            <a:r>
              <a:rPr lang="en-US" dirty="0"/>
              <a:t>(6), 3623-3641.</a:t>
            </a:r>
          </a:p>
          <a:p>
            <a:pPr marL="0" indent="-230188">
              <a:buNone/>
            </a:pPr>
            <a:r>
              <a:rPr lang="en-US" dirty="0" err="1"/>
              <a:t>Harnsberger</a:t>
            </a:r>
            <a:r>
              <a:rPr lang="en-US" dirty="0"/>
              <a:t>, J. D. (2001). On the relationship between identification and discrimination of non-native nasal consonants.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110</a:t>
            </a:r>
            <a:r>
              <a:rPr lang="en-US" dirty="0"/>
              <a:t>(1), 489-503.</a:t>
            </a:r>
          </a:p>
          <a:p>
            <a:pPr marL="0" indent="-230188">
              <a:buNone/>
            </a:pPr>
            <a:r>
              <a:rPr lang="en-US" dirty="0"/>
              <a:t>Iverson, P., </a:t>
            </a:r>
            <a:r>
              <a:rPr lang="en-US" dirty="0" err="1"/>
              <a:t>Kuhl</a:t>
            </a:r>
            <a:r>
              <a:rPr lang="en-US" dirty="0"/>
              <a:t>, P. K., </a:t>
            </a:r>
            <a:r>
              <a:rPr lang="en-US" dirty="0" err="1"/>
              <a:t>Akahane</a:t>
            </a:r>
            <a:r>
              <a:rPr lang="en-US" dirty="0"/>
              <a:t>-Yamada, R., </a:t>
            </a:r>
            <a:r>
              <a:rPr lang="en-US" dirty="0" err="1"/>
              <a:t>Diesch</a:t>
            </a:r>
            <a:r>
              <a:rPr lang="en-US" dirty="0"/>
              <a:t>, E., </a:t>
            </a:r>
            <a:r>
              <a:rPr lang="en-US" dirty="0" err="1"/>
              <a:t>Tohkura</a:t>
            </a:r>
            <a:r>
              <a:rPr lang="en-US" dirty="0"/>
              <a:t>, Y. I., </a:t>
            </a:r>
            <a:r>
              <a:rPr lang="en-US" dirty="0" err="1"/>
              <a:t>Kettermann</a:t>
            </a:r>
            <a:r>
              <a:rPr lang="en-US" dirty="0"/>
              <a:t>, A., &amp; Siebert, C. (2003). A perceptual interference account of acquisition difficulties for non-native phonemes. </a:t>
            </a:r>
            <a:r>
              <a:rPr lang="en-US" i="1" dirty="0"/>
              <a:t>Cognition</a:t>
            </a:r>
            <a:r>
              <a:rPr lang="en-US" dirty="0"/>
              <a:t>, </a:t>
            </a:r>
            <a:r>
              <a:rPr lang="en-US" i="1" dirty="0"/>
              <a:t>87</a:t>
            </a:r>
            <a:r>
              <a:rPr lang="en-US" dirty="0"/>
              <a:t>(1), B47-B57.</a:t>
            </a:r>
          </a:p>
          <a:p>
            <a:pPr marL="0" indent="-230188">
              <a:buNone/>
            </a:pPr>
            <a:r>
              <a:rPr lang="en-US" dirty="0"/>
              <a:t>Levy, E. S. (2009). On the assimilation-discrimination relationship in American English adults’ French vowel learning.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126</a:t>
            </a:r>
            <a:r>
              <a:rPr lang="en-US" dirty="0"/>
              <a:t>(5), 2670-2682.</a:t>
            </a:r>
          </a:p>
          <a:p>
            <a:pPr marL="0" indent="-230188">
              <a:buNone/>
            </a:pPr>
            <a:r>
              <a:rPr lang="en-US" dirty="0"/>
              <a:t>So, C. K., &amp; Best, C. T. (2014). Phonetic influences on </a:t>
            </a:r>
            <a:r>
              <a:rPr lang="en-US" dirty="0" err="1"/>
              <a:t>english</a:t>
            </a:r>
            <a:r>
              <a:rPr lang="en-US" dirty="0"/>
              <a:t> and </a:t>
            </a:r>
            <a:r>
              <a:rPr lang="en-US" dirty="0" err="1"/>
              <a:t>french</a:t>
            </a:r>
            <a:r>
              <a:rPr lang="en-US" dirty="0"/>
              <a:t> </a:t>
            </a:r>
            <a:r>
              <a:rPr lang="en-US" dirty="0" err="1"/>
              <a:t>listeners’assimilation</a:t>
            </a:r>
            <a:r>
              <a:rPr lang="en-US" dirty="0"/>
              <a:t> of mandarin tones to native prosodic categories. </a:t>
            </a:r>
            <a:r>
              <a:rPr lang="en-US" i="1" dirty="0"/>
              <a:t>Studies in Second Language Acquisition</a:t>
            </a:r>
            <a:r>
              <a:rPr lang="en-US" dirty="0"/>
              <a:t>, 36(2), 195-221.</a:t>
            </a:r>
          </a:p>
          <a:p>
            <a:pPr marL="0" indent="-230188">
              <a:buNone/>
            </a:pPr>
            <a:r>
              <a:rPr lang="en-US" dirty="0"/>
              <a:t>Tyler, M. D., Best, C. T., Faber, A., &amp; Levitt, A. G. (2014). Perceptual assimilation and discrimination of non-native vowel contrasts. </a:t>
            </a:r>
            <a:r>
              <a:rPr lang="en-US" i="1" dirty="0" err="1"/>
              <a:t>Phonetica</a:t>
            </a:r>
            <a:r>
              <a:rPr lang="en-US" dirty="0"/>
              <a:t>, </a:t>
            </a:r>
            <a:r>
              <a:rPr lang="en-US" i="1" dirty="0"/>
              <a:t>71</a:t>
            </a:r>
            <a:r>
              <a:rPr lang="en-US" dirty="0"/>
              <a:t>(1), 4-21.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0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1525"/>
          </a:xfrm>
        </p:spPr>
        <p:txBody>
          <a:bodyPr>
            <a:normAutofit/>
          </a:bodyPr>
          <a:lstStyle/>
          <a:p>
            <a:r>
              <a:rPr lang="en-US" sz="4000" dirty="0"/>
              <a:t>Alternative </a:t>
            </a:r>
            <a:r>
              <a:rPr lang="en-US" dirty="0"/>
              <a:t>Analysis</a:t>
            </a:r>
            <a:r>
              <a:rPr lang="en-US" sz="4000" dirty="0"/>
              <a:t> for PA task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638299"/>
            <a:ext cx="9601200" cy="48608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Alternative analysis: overlap scores compare non-native sounds to each other </a:t>
            </a:r>
            <a:r>
              <a:rPr lang="en-US" sz="1800" dirty="0"/>
              <a:t>(Levy, 2009)</a:t>
            </a:r>
            <a:r>
              <a:rPr lang="en-US" sz="2800" dirty="0"/>
              <a:t>: </a:t>
            </a:r>
          </a:p>
          <a:p>
            <a:pPr marL="913892" lvl="1" indent="-383540"/>
            <a:r>
              <a:rPr lang="en-US" sz="2400" dirty="0"/>
              <a:t>How often two non-native phonemes are categorized as the same native categories</a:t>
            </a:r>
          </a:p>
          <a:p>
            <a:pPr marL="913892" lvl="1" indent="-383540"/>
            <a:r>
              <a:rPr lang="en-US" sz="2400" dirty="0">
                <a:solidFill>
                  <a:srgbClr val="000000"/>
                </a:solidFill>
              </a:rPr>
              <a:t>Objective formula, fully reproducible and usable for any type of forced-choice identification task</a:t>
            </a:r>
          </a:p>
          <a:p>
            <a:pPr lvl="1" indent="-383540"/>
            <a:r>
              <a:rPr lang="en-US" sz="2400" dirty="0"/>
              <a:t>The greater the overlap, the more difficult the contrast </a:t>
            </a:r>
          </a:p>
          <a:p>
            <a:pPr lvl="1" indent="-383540"/>
            <a:endParaRPr lang="en-US" sz="2400" dirty="0">
              <a:solidFill>
                <a:srgbClr val="191B0E"/>
              </a:solidFill>
            </a:endParaRPr>
          </a:p>
          <a:p>
            <a:pPr indent="-383540"/>
            <a:r>
              <a:rPr lang="en-US" sz="2400" dirty="0">
                <a:solidFill>
                  <a:srgbClr val="191B0E"/>
                </a:solidFill>
              </a:rPr>
              <a:t>Departs from original PAM(-L2) theory</a:t>
            </a:r>
          </a:p>
          <a:p>
            <a:pPr lvl="1" indent="-383540"/>
            <a:r>
              <a:rPr lang="en-US" sz="2400" dirty="0">
                <a:solidFill>
                  <a:srgbClr val="191B0E"/>
                </a:solidFill>
              </a:rPr>
              <a:t>Does not take goodness ratings into account</a:t>
            </a:r>
          </a:p>
          <a:p>
            <a:pPr lvl="1" indent="-383540"/>
            <a:r>
              <a:rPr lang="en-US" sz="2400" dirty="0">
                <a:solidFill>
                  <a:srgbClr val="191B0E"/>
                </a:solidFill>
              </a:rPr>
              <a:t>Makes no reference to L1 categories</a:t>
            </a:r>
            <a:endParaRPr sz="2400" dirty="0">
              <a:solidFill>
                <a:srgbClr val="000000"/>
              </a:solidFill>
            </a:endParaRPr>
          </a:p>
          <a:p>
            <a:pPr marL="383540" indent="-383540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Task:</a:t>
            </a:r>
            <a:br>
              <a:rPr lang="en-US" dirty="0"/>
            </a:br>
            <a:r>
              <a:rPr lang="en-US" dirty="0"/>
              <a:t>Free Classification (FC)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24067"/>
            <a:ext cx="7439025" cy="4151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One type of similarity judgment task commonly used in dialect and accent perception </a:t>
            </a:r>
            <a:r>
              <a:rPr lang="en-US" sz="1800" dirty="0"/>
              <a:t>(Atagi &amp; Bent, 2013; Clopper, 2008)</a:t>
            </a:r>
          </a:p>
          <a:p>
            <a:pPr marL="383540" indent="-383540"/>
            <a:r>
              <a:rPr lang="en-US" sz="2800" dirty="0"/>
              <a:t>Participants</a:t>
            </a:r>
            <a:r>
              <a:rPr lang="en-US" sz="2800" i="0" dirty="0"/>
              <a:t> are presented with all non-native stimuli </a:t>
            </a:r>
            <a:r>
              <a:rPr lang="en-US" sz="2800" dirty="0"/>
              <a:t>together, and </a:t>
            </a:r>
            <a:r>
              <a:rPr lang="en-US" sz="2800" i="0" dirty="0"/>
              <a:t>make groups of sounds they think sound similar to each other </a:t>
            </a:r>
          </a:p>
          <a:p>
            <a:pPr marL="383540" indent="-383540"/>
            <a:r>
              <a:rPr lang="en-US" sz="2800" i="0" dirty="0"/>
              <a:t>No researcher-imposed labels</a:t>
            </a:r>
            <a:r>
              <a:rPr lang="en-US" sz="2800" dirty="0"/>
              <a:t>, no explicit reference to L1 categories, c</a:t>
            </a:r>
            <a:r>
              <a:rPr lang="en-US" sz="2800" i="0" dirty="0"/>
              <a:t>an be used with any speech phenomenon</a:t>
            </a:r>
          </a:p>
          <a:p>
            <a:pPr marL="383540" indent="-383540"/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A6BF-D744-4B12-8FDF-10E738E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79" y="4281730"/>
            <a:ext cx="3042849" cy="180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94D7-A92B-4B97-AA10-10B8EF8E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780" y="755090"/>
            <a:ext cx="3042850" cy="181020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5998D43-2ACD-447B-8A27-23BECF27DAEF}"/>
              </a:ext>
            </a:extLst>
          </p:cNvPr>
          <p:cNvSpPr/>
          <p:nvPr/>
        </p:nvSpPr>
        <p:spPr>
          <a:xfrm>
            <a:off x="10171802" y="2739449"/>
            <a:ext cx="484496" cy="1453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4966"/>
          </a:xfrm>
          <a:noFill/>
        </p:spPr>
        <p:txBody>
          <a:bodyPr/>
          <a:lstStyle/>
          <a:p>
            <a:r>
              <a:rPr lang="en-US" dirty="0"/>
              <a:t>Study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5475"/>
            <a:ext cx="9842840" cy="48604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When Perceptual Assimilation (PA) tasks have been compared against discrimination performance, results have been mixed </a:t>
            </a:r>
            <a:r>
              <a:rPr lang="en-US" dirty="0">
                <a:solidFill>
                  <a:srgbClr val="191B0E"/>
                </a:solidFill>
              </a:rPr>
              <a:t>(</a:t>
            </a:r>
            <a:r>
              <a:rPr lang="en-US" sz="1800" i="0" dirty="0">
                <a:solidFill>
                  <a:srgbClr val="191B0E"/>
                </a:solidFill>
              </a:rPr>
              <a:t>e.g. </a:t>
            </a:r>
            <a:r>
              <a:rPr lang="en-US" sz="1800" i="0" dirty="0" err="1">
                <a:solidFill>
                  <a:srgbClr val="191B0E"/>
                </a:solidFill>
              </a:rPr>
              <a:t>Harnsberger</a:t>
            </a:r>
            <a:r>
              <a:rPr lang="en-US" sz="1800" i="0" dirty="0">
                <a:solidFill>
                  <a:srgbClr val="191B0E"/>
                </a:solidFill>
              </a:rPr>
              <a:t>, 2001; Tyler et al., 2014)</a:t>
            </a:r>
            <a:endParaRPr sz="1000" dirty="0">
              <a:solidFill>
                <a:srgbClr val="000000"/>
              </a:solidFill>
            </a:endParaRPr>
          </a:p>
          <a:p>
            <a:pPr marL="383540" indent="-383540"/>
            <a:r>
              <a:rPr sz="2800" dirty="0">
                <a:solidFill>
                  <a:schemeClr val="tx1"/>
                </a:solidFill>
              </a:rPr>
              <a:t>Overlap scores seem promising </a:t>
            </a:r>
            <a:r>
              <a:rPr lang="en-US" sz="1800" dirty="0">
                <a:solidFill>
                  <a:schemeClr val="tx1"/>
                </a:solidFill>
              </a:rPr>
              <a:t>(Levy, 2009)</a:t>
            </a:r>
            <a:r>
              <a:rPr sz="2800" dirty="0">
                <a:solidFill>
                  <a:schemeClr val="tx1"/>
                </a:solidFill>
              </a:rPr>
              <a:t>, but </a:t>
            </a:r>
            <a:r>
              <a:rPr lang="en-US" sz="2800" dirty="0">
                <a:solidFill>
                  <a:schemeClr val="tx1"/>
                </a:solidFill>
              </a:rPr>
              <a:t>so far</a:t>
            </a:r>
            <a:r>
              <a:rPr sz="2800" dirty="0">
                <a:solidFill>
                  <a:schemeClr val="tx1"/>
                </a:solidFill>
              </a:rPr>
              <a:t> no compar</a:t>
            </a:r>
            <a:r>
              <a:rPr lang="en-US" sz="2800" dirty="0">
                <a:solidFill>
                  <a:schemeClr val="tx1"/>
                </a:solidFill>
              </a:rPr>
              <a:t>ison to other methods</a:t>
            </a:r>
            <a:r>
              <a:rPr sz="2800" dirty="0">
                <a:solidFill>
                  <a:schemeClr val="tx1"/>
                </a:solidFill>
              </a:rPr>
              <a:t> </a:t>
            </a:r>
            <a:endParaRPr sz="1000" dirty="0">
              <a:solidFill>
                <a:schemeClr val="tx1"/>
              </a:solidFill>
            </a:endParaRPr>
          </a:p>
          <a:p>
            <a:pPr marL="383540" indent="-383540"/>
            <a:r>
              <a:rPr lang="en-US" sz="2800" dirty="0">
                <a:solidFill>
                  <a:schemeClr val="tx1"/>
                </a:solidFill>
              </a:rPr>
              <a:t>Free Classification (FC) tasks have rarely been used for sounds </a:t>
            </a:r>
            <a:r>
              <a:rPr lang="en-US" sz="1800" dirty="0">
                <a:solidFill>
                  <a:schemeClr val="tx1"/>
                </a:solidFill>
              </a:rPr>
              <a:t>(cf. Daidone, Kruger, Lidster, 2015)</a:t>
            </a:r>
            <a:r>
              <a:rPr lang="en-US" sz="2800" dirty="0">
                <a:solidFill>
                  <a:schemeClr val="tx1"/>
                </a:solidFill>
              </a:rPr>
              <a:t> and not been compared against discrimination results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0267"/>
            <a:ext cx="9601200" cy="48259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Compares different methods of predicting discriminability to observed accuracy scores on Oddity (and AXB) tasks </a:t>
            </a:r>
          </a:p>
          <a:p>
            <a:pPr marL="383540" indent="-383540"/>
            <a:endParaRPr lang="en-US" dirty="0"/>
          </a:p>
          <a:p>
            <a:pPr lvl="1" indent="-383540"/>
            <a:r>
              <a:rPr lang="en-US" sz="2800" dirty="0"/>
              <a:t>Perceptual Assimilation</a:t>
            </a:r>
            <a:r>
              <a:rPr lang="en-US" sz="2800" dirty="0">
                <a:solidFill>
                  <a:srgbClr val="191B0E"/>
                </a:solidFill>
              </a:rPr>
              <a:t> Task</a:t>
            </a:r>
            <a:endParaRPr i="0" dirty="0">
              <a:solidFill>
                <a:srgbClr val="000000"/>
              </a:solidFill>
            </a:endParaRPr>
          </a:p>
          <a:p>
            <a:pPr lvl="2" indent="-383540"/>
            <a:r>
              <a:rPr lang="en-US" sz="2400" i="0" dirty="0">
                <a:solidFill>
                  <a:srgbClr val="191B0E"/>
                </a:solidFill>
              </a:rPr>
              <a:t>Categorization types</a:t>
            </a:r>
          </a:p>
          <a:p>
            <a:pPr lvl="2" indent="-383540"/>
            <a:r>
              <a:rPr lang="en-US" sz="2400" i="0" dirty="0"/>
              <a:t>Overlap scores 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(Goodness-weighted)</a:t>
            </a:r>
            <a:r>
              <a:rPr lang="en-US" sz="2400" dirty="0"/>
              <a:t> </a:t>
            </a:r>
            <a:endParaRPr lang="en-US" sz="2400" i="0" dirty="0"/>
          </a:p>
          <a:p>
            <a:pPr lvl="1" indent="-383540"/>
            <a:endParaRPr lang="en-US" sz="2800" dirty="0"/>
          </a:p>
          <a:p>
            <a:pPr lvl="1" indent="-383540"/>
            <a:r>
              <a:rPr lang="en-US" sz="2800" dirty="0"/>
              <a:t>Free</a:t>
            </a:r>
            <a:r>
              <a:rPr lang="en-US" sz="2800" i="0" dirty="0"/>
              <a:t> </a:t>
            </a:r>
            <a:r>
              <a:rPr lang="en-US" sz="2800" dirty="0"/>
              <a:t>Classification Task</a:t>
            </a:r>
          </a:p>
          <a:p>
            <a:pPr lvl="2" indent="-383540"/>
            <a:r>
              <a:rPr lang="en-US" sz="2400" dirty="0"/>
              <a:t>Grouping rates</a:t>
            </a:r>
            <a:endParaRPr lang="en-US" sz="2400" i="0" dirty="0"/>
          </a:p>
          <a:p>
            <a:pPr lvl="2" indent="-383540"/>
            <a:r>
              <a:rPr lang="en-US" sz="2400" i="0" dirty="0">
                <a:solidFill>
                  <a:schemeClr val="bg1">
                    <a:lumMod val="65000"/>
                  </a:schemeClr>
                </a:solidFill>
              </a:rPr>
              <a:t>Multi-Dimensional Scaling (MDS) distances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 indent="-383540"/>
            <a:endParaRPr lang="en-US" sz="2800" dirty="0"/>
          </a:p>
          <a:p>
            <a:pPr marL="383540" indent="-38354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A766DE-F790-4709-9AE9-167E988BFAC9}"/>
              </a:ext>
            </a:extLst>
          </p:cNvPr>
          <p:cNvSpPr/>
          <p:nvPr/>
        </p:nvSpPr>
        <p:spPr>
          <a:xfrm>
            <a:off x="1121679" y="4203723"/>
            <a:ext cx="3704024" cy="2041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BDC1DE-C8F6-4EFB-A3E4-93A0B6CF3365}"/>
              </a:ext>
            </a:extLst>
          </p:cNvPr>
          <p:cNvSpPr/>
          <p:nvPr/>
        </p:nvSpPr>
        <p:spPr>
          <a:xfrm>
            <a:off x="6829039" y="4223027"/>
            <a:ext cx="3480318" cy="2041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1170C-1251-4335-8421-B0E89F15918D}"/>
              </a:ext>
            </a:extLst>
          </p:cNvPr>
          <p:cNvSpPr/>
          <p:nvPr/>
        </p:nvSpPr>
        <p:spPr>
          <a:xfrm>
            <a:off x="6829039" y="1881799"/>
            <a:ext cx="3480318" cy="2041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0E7BC-78D9-41D0-9263-94DFFC37C55F}"/>
              </a:ext>
            </a:extLst>
          </p:cNvPr>
          <p:cNvSpPr/>
          <p:nvPr/>
        </p:nvSpPr>
        <p:spPr>
          <a:xfrm>
            <a:off x="1121680" y="1862496"/>
            <a:ext cx="3704024" cy="2041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660" y="2037875"/>
            <a:ext cx="3263253" cy="1686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b="1" u="sng" dirty="0">
                <a:solidFill>
                  <a:srgbClr val="191B0E"/>
                </a:solidFill>
                <a:latin typeface="Franklin Gothic Book"/>
              </a:rPr>
              <a:t>German vowels</a:t>
            </a:r>
            <a:r>
              <a:rPr lang="en-US" sz="2800" dirty="0">
                <a:solidFill>
                  <a:srgbClr val="191B0E"/>
                </a:solidFill>
                <a:latin typeface="Franklin Gothic Book"/>
              </a:rPr>
              <a:t>: </a:t>
            </a: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61 AE-speaking participants</a:t>
            </a:r>
            <a:endParaRPr lang="en-US" sz="2800"/>
          </a:p>
          <a:p>
            <a:pPr marL="383540" indent="-383540"/>
            <a:r>
              <a:rPr lang="en-US" dirty="0"/>
              <a:t>11 vowel contrasts</a:t>
            </a:r>
          </a:p>
          <a:p>
            <a:pPr marL="383540" indent="-383540"/>
            <a:endParaRPr lang="en-US" sz="2400" dirty="0"/>
          </a:p>
          <a:p>
            <a:pPr marL="383540" indent="-383540"/>
            <a:endParaRPr lang="en-US" sz="2400" i="0" dirty="0">
              <a:solidFill>
                <a:srgbClr val="191B0E"/>
              </a:solidFill>
              <a:latin typeface="Franklin Gothic Book"/>
            </a:endParaRPr>
          </a:p>
          <a:p>
            <a:pPr marL="383540" indent="-383540"/>
            <a:endParaRPr lang="en-US" sz="2400" i="0" dirty="0">
              <a:solidFill>
                <a:srgbClr val="191B0E"/>
              </a:solidFill>
              <a:latin typeface="Franklin Gothic Book"/>
            </a:endParaRPr>
          </a:p>
          <a:p>
            <a:pPr marL="383540" indent="-383540"/>
            <a:endParaRPr lang="en-US" sz="1300" i="0" dirty="0">
              <a:solidFill>
                <a:srgbClr val="191B0E"/>
              </a:solidFill>
              <a:latin typeface="Franklin Gothic Book"/>
            </a:endParaRPr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6EF6D2-79BE-4412-9D20-1AEB8693967A}"/>
              </a:ext>
            </a:extLst>
          </p:cNvPr>
          <p:cNvSpPr txBox="1">
            <a:spLocks/>
          </p:cNvSpPr>
          <p:nvPr/>
        </p:nvSpPr>
        <p:spPr>
          <a:xfrm>
            <a:off x="6924569" y="2057179"/>
            <a:ext cx="3284582" cy="174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sz="2800" b="1" u="sng" dirty="0">
                <a:solidFill>
                  <a:srgbClr val="191B0E"/>
                </a:solidFill>
                <a:latin typeface="Franklin Gothic Book"/>
              </a:rPr>
              <a:t>Finnish vowels</a:t>
            </a:r>
            <a:r>
              <a:rPr lang="en-US" sz="2800" dirty="0">
                <a:solidFill>
                  <a:srgbClr val="191B0E"/>
                </a:solidFill>
                <a:latin typeface="Franklin Gothic Book"/>
              </a:rPr>
              <a:t>: </a:t>
            </a: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21 participants from central Japan</a:t>
            </a:r>
            <a:endParaRPr lang="en-US" sz="2400" dirty="0"/>
          </a:p>
          <a:p>
            <a:pPr marL="383540" indent="-383540"/>
            <a:r>
              <a:rPr lang="en-US" dirty="0">
                <a:latin typeface="Franklin Gothic Book"/>
              </a:rPr>
              <a:t>10 vowel contrasts</a:t>
            </a:r>
          </a:p>
          <a:p>
            <a:pPr marL="383540" indent="-383540"/>
            <a:endParaRPr lang="en-US" sz="2400" dirty="0"/>
          </a:p>
          <a:p>
            <a:pPr marL="383540" indent="-383540"/>
            <a:endParaRPr lang="en-US" sz="1300" i="0" dirty="0">
              <a:solidFill>
                <a:srgbClr val="191B0E"/>
              </a:solidFill>
              <a:latin typeface="Franklin Gothic Book"/>
            </a:endParaRPr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EEA4ED-AABF-406C-A18F-C7FF3A37F13F}"/>
              </a:ext>
            </a:extLst>
          </p:cNvPr>
          <p:cNvSpPr txBox="1">
            <a:spLocks/>
          </p:cNvSpPr>
          <p:nvPr/>
        </p:nvSpPr>
        <p:spPr>
          <a:xfrm>
            <a:off x="1243216" y="4267805"/>
            <a:ext cx="3613150" cy="211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sz="2800" b="1" u="sng" dirty="0">
                <a:solidFill>
                  <a:srgbClr val="191B0E"/>
                </a:solidFill>
                <a:latin typeface="Franklin Gothic Book"/>
              </a:rPr>
              <a:t>Arabic consonants: </a:t>
            </a: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13 AE-speaking participants</a:t>
            </a:r>
            <a:r>
              <a:rPr lang="en-US" sz="2800" dirty="0">
                <a:solidFill>
                  <a:srgbClr val="191B0E"/>
                </a:solidFill>
                <a:latin typeface="Franklin Gothic Book"/>
              </a:rPr>
              <a:t> </a:t>
            </a:r>
            <a:endParaRPr lang="en-US" sz="2400" dirty="0"/>
          </a:p>
          <a:p>
            <a:pPr marL="383540" indent="-383540"/>
            <a:r>
              <a:rPr lang="en-US" dirty="0">
                <a:solidFill>
                  <a:srgbClr val="191B0E"/>
                </a:solidFill>
                <a:latin typeface="Franklin Gothic Book"/>
              </a:rPr>
              <a:t>10 consonant contrasts</a:t>
            </a:r>
            <a:endParaRPr lang="en-US" i="0" dirty="0">
              <a:solidFill>
                <a:srgbClr val="191B0E"/>
              </a:solidFill>
              <a:latin typeface="Franklin Gothic Book"/>
            </a:endParaRPr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F7F5A3-273E-4CC2-8AAD-B7182E536EA2}"/>
              </a:ext>
            </a:extLst>
          </p:cNvPr>
          <p:cNvSpPr txBox="1">
            <a:spLocks/>
          </p:cNvSpPr>
          <p:nvPr/>
        </p:nvSpPr>
        <p:spPr>
          <a:xfrm>
            <a:off x="728113" y="6465823"/>
            <a:ext cx="2369068" cy="398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191B0E"/>
                </a:solidFill>
                <a:latin typeface="Franklin Gothic Book"/>
              </a:rPr>
              <a:t>AE=American English</a:t>
            </a:r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4AE5AF-BDF3-4074-8E2A-700196288519}"/>
              </a:ext>
            </a:extLst>
          </p:cNvPr>
          <p:cNvSpPr txBox="1">
            <a:spLocks/>
          </p:cNvSpPr>
          <p:nvPr/>
        </p:nvSpPr>
        <p:spPr>
          <a:xfrm>
            <a:off x="6925281" y="4287038"/>
            <a:ext cx="3279588" cy="19523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sz="2800" b="1" u="sng" dirty="0">
                <a:solidFill>
                  <a:srgbClr val="191B0E"/>
                </a:solidFill>
                <a:latin typeface="Franklin Gothic Book"/>
              </a:rPr>
              <a:t>Finnish length</a:t>
            </a:r>
            <a:r>
              <a:rPr lang="en-US" sz="2800" dirty="0">
                <a:solidFill>
                  <a:srgbClr val="191B0E"/>
                </a:solidFill>
                <a:latin typeface="Franklin Gothic Book"/>
              </a:rPr>
              <a:t>:         </a:t>
            </a: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28 AE-speaking &amp; 29 Japanese-speaking participants</a:t>
            </a:r>
            <a:endParaRPr lang="en-US" sz="2800" dirty="0"/>
          </a:p>
          <a:p>
            <a:pPr marL="383540" indent="-383540"/>
            <a:r>
              <a:rPr lang="en-US" dirty="0">
                <a:latin typeface="Franklin Gothic Book"/>
              </a:rPr>
              <a:t>8 length contrasts (vowels &amp; consonants)</a:t>
            </a:r>
          </a:p>
          <a:p>
            <a:pPr marL="0" indent="0">
              <a:buNone/>
            </a:pPr>
            <a:endParaRPr lang="en-US" sz="1300" dirty="0"/>
          </a:p>
          <a:p>
            <a:pPr marL="530860" lvl="1" indent="0">
              <a:buNone/>
            </a:pPr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B3062-B185-4DD2-AC6A-EC96D77F2AF8}"/>
              </a:ext>
            </a:extLst>
          </p:cNvPr>
          <p:cNvSpPr txBox="1"/>
          <p:nvPr/>
        </p:nvSpPr>
        <p:spPr>
          <a:xfrm>
            <a:off x="4617656" y="1645544"/>
            <a:ext cx="1924050" cy="1569660"/>
          </a:xfrm>
          <a:prstGeom prst="rect">
            <a:avLst/>
          </a:prstGeom>
          <a:solidFill>
            <a:srgbClr val="D1DDD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Large vowel inventory </a:t>
            </a:r>
            <a:r>
              <a:rPr lang="en-US" sz="2400" dirty="0">
                <a:sym typeface="Wingdings" panose="05000000000000000000" pitchFamily="2" charset="2"/>
              </a:rPr>
              <a:t> Large vowel inventory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DA374-669C-42E9-9783-868EDBB9B2F5}"/>
              </a:ext>
            </a:extLst>
          </p:cNvPr>
          <p:cNvSpPr txBox="1"/>
          <p:nvPr/>
        </p:nvSpPr>
        <p:spPr>
          <a:xfrm>
            <a:off x="10204869" y="1642134"/>
            <a:ext cx="1924050" cy="1569660"/>
          </a:xfrm>
          <a:prstGeom prst="rect">
            <a:avLst/>
          </a:prstGeom>
          <a:solidFill>
            <a:srgbClr val="FAF2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Small vowel inventory </a:t>
            </a:r>
            <a:r>
              <a:rPr lang="en-US" sz="2400" dirty="0">
                <a:sym typeface="Wingdings" panose="05000000000000000000" pitchFamily="2" charset="2"/>
              </a:rPr>
              <a:t> Small vowel inventory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78DF5-F386-484C-A045-DFA0F500EB36}"/>
              </a:ext>
            </a:extLst>
          </p:cNvPr>
          <p:cNvSpPr txBox="1"/>
          <p:nvPr/>
        </p:nvSpPr>
        <p:spPr>
          <a:xfrm>
            <a:off x="4544743" y="4028206"/>
            <a:ext cx="192405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Consonants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BBB2D-A9B7-4DBA-A0FC-D2790CEFECEE}"/>
              </a:ext>
            </a:extLst>
          </p:cNvPr>
          <p:cNvSpPr txBox="1"/>
          <p:nvPr/>
        </p:nvSpPr>
        <p:spPr>
          <a:xfrm>
            <a:off x="9547110" y="4024200"/>
            <a:ext cx="2415674" cy="461665"/>
          </a:xfrm>
          <a:prstGeom prst="rect">
            <a:avLst/>
          </a:prstGeom>
          <a:solidFill>
            <a:srgbClr val="F7E8FE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Non-segmental</a:t>
            </a:r>
          </a:p>
        </p:txBody>
      </p:sp>
    </p:spTree>
    <p:extLst>
      <p:ext uri="{BB962C8B-B14F-4D97-AF65-F5344CB8AC3E}">
        <p14:creationId xmlns:p14="http://schemas.microsoft.com/office/powerpoint/2010/main" val="42023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0962"/>
            <a:ext cx="8437418" cy="2716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Consent form and Hearing Screening</a:t>
            </a:r>
            <a:endParaRPr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Free Classification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</a:rPr>
              <a:t>Language Background Questionnaire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Discrimination task</a:t>
            </a:r>
            <a:r>
              <a:rPr lang="en-US" sz="2400" i="0" dirty="0">
                <a:solidFill>
                  <a:srgbClr val="191B0E"/>
                </a:solidFill>
                <a:latin typeface="Franklin Gothic Book"/>
              </a:rPr>
              <a:t>: Oddity (German vowels: also AXB)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Perceptual Assimilation Task (Finnish length: Identification)</a:t>
            </a:r>
            <a:endParaRPr lang="en-US" sz="2400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48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5136</TotalTime>
  <Words>2998</Words>
  <Application>Microsoft Office PowerPoint</Application>
  <PresentationFormat>Widescreen</PresentationFormat>
  <Paragraphs>1309</Paragraphs>
  <Slides>36</Slides>
  <Notes>13</Notes>
  <HiddenSlides>7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Franklin Gothic Book</vt:lpstr>
      <vt:lpstr>Franklin Gothic Book (Body)</vt:lpstr>
      <vt:lpstr>Times New Roman</vt:lpstr>
      <vt:lpstr>Wingdings</vt:lpstr>
      <vt:lpstr>Crop</vt:lpstr>
      <vt:lpstr>Non-Native Discrimination of Vowels, Consonants, and Phonemic Length Is Better Predicted By Perceptual Similarity Than By Perceptual Assimilation Category Types</vt:lpstr>
      <vt:lpstr>Predicting Non-native Discriminability</vt:lpstr>
      <vt:lpstr>Perceptual Assimilation (PA) Task &amp; its limitations </vt:lpstr>
      <vt:lpstr>Alternative Analysis for PA task</vt:lpstr>
      <vt:lpstr>Alternative Task: Free Classification (FC) Task</vt:lpstr>
      <vt:lpstr>Study Motivation</vt:lpstr>
      <vt:lpstr>The Current Study</vt:lpstr>
      <vt:lpstr>Participants</vt:lpstr>
      <vt:lpstr>Materials and Procedure</vt:lpstr>
      <vt:lpstr>Stimuli</vt:lpstr>
      <vt:lpstr>Perceptual Assimilation</vt:lpstr>
      <vt:lpstr>Results: Perceptual Assimilation (German Vowels)</vt:lpstr>
      <vt:lpstr>Calculating Overlap Scores (Levy, 2009)</vt:lpstr>
      <vt:lpstr>Overlap Scores</vt:lpstr>
      <vt:lpstr>Free Classification (FC, Example: German vowels)</vt:lpstr>
      <vt:lpstr>Results: Free Classification</vt:lpstr>
      <vt:lpstr>Results: Free Classification</vt:lpstr>
      <vt:lpstr>Results: Free Classification</vt:lpstr>
      <vt:lpstr>Multidimensional Scaling (MDS) Output</vt:lpstr>
      <vt:lpstr>3-Dimensional Solutions</vt:lpstr>
      <vt:lpstr>3-Dimensional Solutions</vt:lpstr>
      <vt:lpstr>AXB</vt:lpstr>
      <vt:lpstr>Oddity</vt:lpstr>
      <vt:lpstr>Results: Discrimination</vt:lpstr>
      <vt:lpstr>Comparisons for AXB Group</vt:lpstr>
      <vt:lpstr>German Vowels, AE Listeners</vt:lpstr>
      <vt:lpstr>Finnish Vowels, Japanese Listeners</vt:lpstr>
      <vt:lpstr>Finnish Length, Japanese Listeners</vt:lpstr>
      <vt:lpstr>Finnish Length, American English Listeners</vt:lpstr>
      <vt:lpstr>Arabic Consonants, AE Listeners</vt:lpstr>
      <vt:lpstr>Discussion: Perceptual Assimilation</vt:lpstr>
      <vt:lpstr>PowerPoint Presentation</vt:lpstr>
      <vt:lpstr>Discussion: Free Classification</vt:lpstr>
      <vt:lpstr>Conclusion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Categorization, Similarity Judgment, and Discrimination of Non-Native Sounds</dc:title>
  <dc:creator>Danielle Daidone</dc:creator>
  <cp:lastModifiedBy>Danielle Daidone</cp:lastModifiedBy>
  <cp:revision>972</cp:revision>
  <dcterms:created xsi:type="dcterms:W3CDTF">2017-04-01T21:24:00Z</dcterms:created>
  <dcterms:modified xsi:type="dcterms:W3CDTF">2019-09-10T15:40:36Z</dcterms:modified>
</cp:coreProperties>
</file>